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65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26" r:id="rId2"/>
    <p:sldId id="427" r:id="rId3"/>
    <p:sldId id="449" r:id="rId4"/>
    <p:sldId id="436" r:id="rId5"/>
    <p:sldId id="437" r:id="rId6"/>
    <p:sldId id="438" r:id="rId7"/>
    <p:sldId id="459" r:id="rId8"/>
    <p:sldId id="439" r:id="rId9"/>
    <p:sldId id="442" r:id="rId10"/>
    <p:sldId id="441" r:id="rId11"/>
    <p:sldId id="457" r:id="rId12"/>
    <p:sldId id="458" r:id="rId13"/>
    <p:sldId id="454" r:id="rId14"/>
    <p:sldId id="447" r:id="rId15"/>
    <p:sldId id="443" r:id="rId16"/>
    <p:sldId id="445" r:id="rId17"/>
    <p:sldId id="456" r:id="rId18"/>
    <p:sldId id="444" r:id="rId19"/>
    <p:sldId id="432" r:id="rId20"/>
  </p:sldIdLst>
  <p:sldSz cx="12192000" cy="6858000"/>
  <p:notesSz cx="6858000" cy="9144000"/>
  <p:embeddedFontLst>
    <p:embeddedFont>
      <p:font typeface="MiSans Light" panose="02010600030101010101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</p:embeddedFont>
    <p:embeddedFont>
      <p:font typeface="黑体" panose="02010609060101010101" pitchFamily="49" charset="-122"/>
      <p:regular r:id="rId32"/>
    </p:embeddedFont>
  </p:embeddedFontLst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9" userDrawn="1">
          <p15:clr>
            <a:srgbClr val="A4A3A4"/>
          </p15:clr>
        </p15:guide>
        <p15:guide id="2" pos="7451" userDrawn="1">
          <p15:clr>
            <a:srgbClr val="A4A3A4"/>
          </p15:clr>
        </p15:guide>
        <p15:guide id="3" orient="horz" pos="203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815"/>
    <a:srgbClr val="33CCFF"/>
    <a:srgbClr val="06204A"/>
    <a:srgbClr val="0C3062"/>
    <a:srgbClr val="1A5398"/>
    <a:srgbClr val="102B4E"/>
    <a:srgbClr val="164A8A"/>
    <a:srgbClr val="184D8F"/>
    <a:srgbClr val="123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88" autoAdjust="0"/>
    <p:restoredTop sz="96066" autoAdjust="0"/>
  </p:normalViewPr>
  <p:slideViewPr>
    <p:cSldViewPr snapToGrid="0" showGuides="1">
      <p:cViewPr varScale="1">
        <p:scale>
          <a:sx n="110" d="100"/>
          <a:sy n="110" d="100"/>
        </p:scale>
        <p:origin x="232" y="72"/>
      </p:cViewPr>
      <p:guideLst>
        <p:guide pos="249"/>
        <p:guide pos="7451"/>
        <p:guide orient="horz" pos="203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0886498045301"/>
          <c:y val="0.127377967167177"/>
          <c:w val="0.84140095120922098"/>
          <c:h val="0.65275242233114406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7591-456D-ABDC-6C17BEC254B6}"/>
            </c:ext>
          </c:extLst>
        </c:ser>
        <c:ser>
          <c:idx val="1"/>
          <c:order val="1"/>
          <c:spPr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7591-456D-ABDC-6C17BEC25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9005688"/>
        <c:axId val="1859010608"/>
      </c:barChart>
      <c:catAx>
        <c:axId val="1859005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9010608"/>
        <c:crosses val="autoZero"/>
        <c:auto val="1"/>
        <c:lblAlgn val="ctr"/>
        <c:lblOffset val="100"/>
        <c:noMultiLvlLbl val="0"/>
      </c:catAx>
      <c:valAx>
        <c:axId val="1859010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9005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21E-4E04-9FFC-CB852C5A30A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021E-4E04-9FFC-CB852C5A30A2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021E-4E04-9FFC-CB852C5A3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4544888"/>
        <c:axId val="1204540952"/>
      </c:barChart>
      <c:catAx>
        <c:axId val="120454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4540952"/>
        <c:crosses val="autoZero"/>
        <c:auto val="1"/>
        <c:lblAlgn val="ctr"/>
        <c:lblOffset val="100"/>
        <c:noMultiLvlLbl val="0"/>
      </c:catAx>
      <c:valAx>
        <c:axId val="1204540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454488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</a:rPr>
              <a:t>2024/5/20</a:t>
            </a:fld>
            <a:endParaRPr lang="zh-CN" altLang="en-US">
              <a:latin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</a:rPr>
              <a:t>‹#›</a:t>
            </a:fld>
            <a:endParaRPr lang="zh-CN" altLang="en-US">
              <a:latin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fld id="{C573953B-2527-47C1-84AE-17D6E485C3B9}" type="datetimeFigureOut">
              <a:rPr lang="zh-CN" altLang="en-US" smtClean="0"/>
              <a:t>2024/5/20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fld id="{C6001C6B-BD38-48B6-91DF-F5E5966519A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C79FE-DCC0-4620-A566-16CA7A0CE41F}" type="datetimeFigureOut">
              <a:rPr lang="zh-CN" altLang="en-US" smtClean="0"/>
              <a:t>2024/5/20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tags" Target="../tags/tag45.xml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tags" Target="../tags/tag44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tags" Target="../tags/tag47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23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tags" Target="../tags/tag46.xml"/><Relationship Id="rId3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notesSlide" Target="../notesSlides/notesSlide16.xml"/><Relationship Id="rId3" Type="http://schemas.openxmlformats.org/officeDocument/2006/relationships/tags" Target="../tags/tag50.xml"/><Relationship Id="rId21" Type="http://schemas.openxmlformats.org/officeDocument/2006/relationships/image" Target="../media/image26.pn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image" Target="../media/image25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10" Type="http://schemas.openxmlformats.org/officeDocument/2006/relationships/tags" Target="../tags/tag57.xml"/><Relationship Id="rId19" Type="http://schemas.openxmlformats.org/officeDocument/2006/relationships/image" Target="../media/image24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wav"/><Relationship Id="rId7" Type="http://schemas.openxmlformats.org/officeDocument/2006/relationships/notesSlide" Target="../notesSlides/notesSlide19.xml"/><Relationship Id="rId2" Type="http://schemas.microsoft.com/office/2007/relationships/media" Target="../media/media1.wav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5" Type="http://schemas.openxmlformats.org/officeDocument/2006/relationships/audio" Target="../media/media2.wav"/><Relationship Id="rId10" Type="http://schemas.openxmlformats.org/officeDocument/2006/relationships/image" Target="../media/image3.jpeg"/><Relationship Id="rId4" Type="http://schemas.microsoft.com/office/2007/relationships/media" Target="../media/media2.wav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6" Type="http://schemas.openxmlformats.org/officeDocument/2006/relationships/image" Target="../media/image3.jpe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image" Target="../media/image4.png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3063" y="2817895"/>
            <a:ext cx="6172200" cy="1248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歌声转换算法</a:t>
            </a:r>
            <a:endParaRPr lang="en-US" altLang="zh-CN" sz="64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4963" y="1561907"/>
            <a:ext cx="4076700" cy="819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VOICECRAFT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8463" y="2120707"/>
            <a:ext cx="6324600" cy="9635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VAE</a:t>
            </a:r>
            <a:r>
              <a:rPr lang="zh-CN" altLang="en-US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      深度学习</a:t>
            </a:r>
            <a:endParaRPr lang="en-US" altLang="zh-CN" sz="48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加号 11"/>
          <p:cNvSpPr/>
          <p:nvPr/>
        </p:nvSpPr>
        <p:spPr>
          <a:xfrm rot="2781836">
            <a:off x="2071441" y="2270617"/>
            <a:ext cx="778555" cy="778555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449263" y="4146545"/>
            <a:ext cx="5715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"/>
          <p:cNvSpPr txBox="1"/>
          <p:nvPr>
            <p:custDataLst>
              <p:tags r:id="rId1"/>
            </p:custDataLst>
          </p:nvPr>
        </p:nvSpPr>
        <p:spPr>
          <a:xfrm>
            <a:off x="4221961" y="1744070"/>
            <a:ext cx="2717002" cy="525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solidFill>
                  <a:srgbClr val="F1B317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rPr>
              <a:t>SVC</a:t>
            </a:r>
            <a:endParaRPr 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rgbClr val="33CCFF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3703" y="4432295"/>
            <a:ext cx="2426970" cy="379574"/>
            <a:chOff x="1104900" y="4597400"/>
            <a:chExt cx="2679700" cy="4191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104900" y="4800600"/>
              <a:ext cx="22479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箭头: V 形 18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文本框 15"/>
          <p:cNvSpPr txBox="1"/>
          <p:nvPr>
            <p:custDataLst>
              <p:tags r:id="rId2"/>
            </p:custDataLst>
          </p:nvPr>
        </p:nvSpPr>
        <p:spPr>
          <a:xfrm>
            <a:off x="2989210" y="4414025"/>
            <a:ext cx="3526078" cy="3391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基于深度学习和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VAE</a:t>
            </a: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结构的歌声转换算法研究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59274" y="5629303"/>
            <a:ext cx="3354979" cy="707601"/>
            <a:chOff x="1214844" y="5402785"/>
            <a:chExt cx="4027733" cy="84949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214844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3648211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453006" y="821871"/>
            <a:ext cx="706031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26388" y="329825"/>
            <a:ext cx="2366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Sing in Harmony with AI: Your Voice, Any Style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8930594" y="3319053"/>
            <a:ext cx="2888343" cy="1538935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0444433" y="4694538"/>
            <a:ext cx="875211" cy="287128"/>
            <a:chOff x="8451669" y="4154243"/>
            <a:chExt cx="875211" cy="287128"/>
          </a:xfrm>
        </p:grpSpPr>
        <p:sp>
          <p:nvSpPr>
            <p:cNvPr id="37" name="箭头: V 形 36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箭头: V 形 37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等腰三角形 58"/>
          <p:cNvSpPr/>
          <p:nvPr/>
        </p:nvSpPr>
        <p:spPr>
          <a:xfrm rot="5400000">
            <a:off x="9333129" y="3596438"/>
            <a:ext cx="168442" cy="126331"/>
          </a:xfrm>
          <a:prstGeom prst="triangl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6"/>
          <p:cNvSpPr txBox="1"/>
          <p:nvPr>
            <p:custDataLst>
              <p:tags r:id="rId3"/>
            </p:custDataLst>
          </p:nvPr>
        </p:nvSpPr>
        <p:spPr>
          <a:xfrm>
            <a:off x="9253409" y="3744530"/>
            <a:ext cx="1989731" cy="6252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lt"/>
                <a:ea typeface="+mj-ea"/>
              </a:rPr>
              <a:t>创新声音转换，为每位歌者而生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10100142" y="4273213"/>
            <a:ext cx="14558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文本框 1023"/>
          <p:cNvSpPr txBox="1"/>
          <p:nvPr/>
        </p:nvSpPr>
        <p:spPr>
          <a:xfrm>
            <a:off x="9244847" y="4349219"/>
            <a:ext cx="1565156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VOICECRAFT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29" name="文本框 1028"/>
          <p:cNvSpPr txBox="1"/>
          <p:nvPr/>
        </p:nvSpPr>
        <p:spPr>
          <a:xfrm>
            <a:off x="10463876" y="1089190"/>
            <a:ext cx="13687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</a:rPr>
              <a:t>Unleash Your Inner Singer with AI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8298180" y="821871"/>
            <a:ext cx="3520757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组合 1041"/>
          <p:cNvGrpSpPr/>
          <p:nvPr/>
        </p:nvGrpSpPr>
        <p:grpSpPr>
          <a:xfrm>
            <a:off x="458292" y="5707496"/>
            <a:ext cx="1719214" cy="599194"/>
            <a:chOff x="974228" y="5669396"/>
            <a:chExt cx="1719214" cy="599194"/>
          </a:xfrm>
        </p:grpSpPr>
        <p:sp>
          <p:nvSpPr>
            <p:cNvPr id="1036" name="文本框 1035"/>
            <p:cNvSpPr txBox="1"/>
            <p:nvPr/>
          </p:nvSpPr>
          <p:spPr>
            <a:xfrm>
              <a:off x="974228" y="5961885"/>
              <a:ext cx="1719214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</a:t>
              </a:r>
            </a:p>
          </p:txBody>
        </p:sp>
        <p:sp>
          <p:nvSpPr>
            <p:cNvPr id="1038" name="文本框 1037"/>
            <p:cNvSpPr txBox="1"/>
            <p:nvPr/>
          </p:nvSpPr>
          <p:spPr>
            <a:xfrm>
              <a:off x="982248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汇报人</a:t>
              </a:r>
            </a:p>
          </p:txBody>
        </p:sp>
        <p:cxnSp>
          <p:nvCxnSpPr>
            <p:cNvPr id="1039" name="直接连接符 1038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组合 1042"/>
          <p:cNvGrpSpPr/>
          <p:nvPr/>
        </p:nvGrpSpPr>
        <p:grpSpPr>
          <a:xfrm>
            <a:off x="2423448" y="5705630"/>
            <a:ext cx="1723226" cy="600266"/>
            <a:chOff x="970216" y="5669396"/>
            <a:chExt cx="1723226" cy="600266"/>
          </a:xfrm>
        </p:grpSpPr>
        <p:sp>
          <p:nvSpPr>
            <p:cNvPr id="1044" name="文本框 1043"/>
            <p:cNvSpPr txBox="1"/>
            <p:nvPr/>
          </p:nvSpPr>
          <p:spPr>
            <a:xfrm>
              <a:off x="974228" y="5961885"/>
              <a:ext cx="1719214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 林中天</a:t>
              </a:r>
            </a:p>
          </p:txBody>
        </p:sp>
        <p:sp>
          <p:nvSpPr>
            <p:cNvPr id="1045" name="文本框 1044"/>
            <p:cNvSpPr txBox="1"/>
            <p:nvPr/>
          </p:nvSpPr>
          <p:spPr>
            <a:xfrm>
              <a:off x="970216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汇报团队</a:t>
              </a:r>
            </a:p>
          </p:txBody>
        </p:sp>
        <p:cxnSp>
          <p:nvCxnSpPr>
            <p:cNvPr id="1046" name="直接连接符 1045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72000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963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03 </a:t>
            </a: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模型搭建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444" y="901144"/>
            <a:ext cx="3425628" cy="379574"/>
            <a:chOff x="1104900" y="4597400"/>
            <a:chExt cx="3782352" cy="4191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" name="图表 16"/>
          <p:cNvGraphicFramePr/>
          <p:nvPr/>
        </p:nvGraphicFramePr>
        <p:xfrm>
          <a:off x="6044" y="3450166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4" y="4995459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86" y="1342336"/>
            <a:ext cx="6297657" cy="258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搭建先验编码器（使用</a:t>
            </a:r>
            <a:r>
              <a:rPr lang="en-US" altLang="zh-CN" dirty="0" err="1">
                <a:solidFill>
                  <a:schemeClr val="bg1"/>
                </a:solidFill>
              </a:rPr>
              <a:t>pytorch</a:t>
            </a:r>
            <a:r>
              <a:rPr lang="zh-CN" altLang="en-US" dirty="0">
                <a:solidFill>
                  <a:schemeClr val="bg1"/>
                </a:solidFill>
              </a:rPr>
              <a:t>搭建卷积神经网络，对输入的预处理数据采样，消除说话人的影响）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搭建后验编码器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搭建解码器（将先后验编码器输出的采样值还原成音频文件）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</a:t>
            </a:r>
            <a:r>
              <a:rPr lang="en-US" altLang="zh-CN" dirty="0" err="1">
                <a:solidFill>
                  <a:schemeClr val="bg1"/>
                </a:solidFill>
              </a:rPr>
              <a:t>FLow</a:t>
            </a:r>
            <a:r>
              <a:rPr lang="zh-CN" altLang="en-US" dirty="0">
                <a:solidFill>
                  <a:schemeClr val="bg1"/>
                </a:solidFill>
              </a:rPr>
              <a:t>（将前后验编码器输出的采样值相互转换，以便比较）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4136666"/>
            <a:ext cx="5466969" cy="245885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80" y="3855940"/>
            <a:ext cx="6105995" cy="29206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963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04 </a:t>
            </a: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模型训练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444" y="901144"/>
            <a:ext cx="3425628" cy="379574"/>
            <a:chOff x="1104900" y="4597400"/>
            <a:chExt cx="3782352" cy="4191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" name="图表 16"/>
          <p:cNvGraphicFramePr/>
          <p:nvPr/>
        </p:nvGraphicFramePr>
        <p:xfrm>
          <a:off x="6044" y="3450166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4" y="4995459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86" y="1342336"/>
            <a:ext cx="6297657" cy="42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远程连接华为云</a:t>
            </a:r>
            <a:r>
              <a:rPr lang="en-US" altLang="zh-CN" dirty="0" err="1">
                <a:solidFill>
                  <a:schemeClr val="bg1"/>
                </a:solidFill>
              </a:rPr>
              <a:t>ModelArts</a:t>
            </a:r>
            <a:r>
              <a:rPr lang="zh-CN" altLang="en-US" dirty="0">
                <a:solidFill>
                  <a:schemeClr val="bg1"/>
                </a:solidFill>
              </a:rPr>
              <a:t>，在</a:t>
            </a:r>
            <a:r>
              <a:rPr lang="en-US" altLang="zh-CN" dirty="0" err="1">
                <a:solidFill>
                  <a:schemeClr val="bg1"/>
                </a:solidFill>
              </a:rPr>
              <a:t>ModelArts</a:t>
            </a:r>
            <a:r>
              <a:rPr lang="zh-CN" altLang="en-US" dirty="0">
                <a:solidFill>
                  <a:schemeClr val="bg1"/>
                </a:solidFill>
              </a:rPr>
              <a:t>上进行训练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5" y="2125240"/>
            <a:ext cx="6000276" cy="35851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27" y="2134572"/>
            <a:ext cx="6158144" cy="33870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594" y="20869"/>
            <a:ext cx="246909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963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05 UI</a:t>
            </a: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绘制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444" y="901144"/>
            <a:ext cx="3425628" cy="379574"/>
            <a:chOff x="1104900" y="4597400"/>
            <a:chExt cx="3782352" cy="4191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" name="图表 16"/>
          <p:cNvGraphicFramePr/>
          <p:nvPr/>
        </p:nvGraphicFramePr>
        <p:xfrm>
          <a:off x="6044" y="3450166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4" y="4995459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86" y="1342336"/>
            <a:ext cx="6297657" cy="42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chemeClr val="bg1"/>
                </a:solidFill>
              </a:rPr>
              <a:t>TensorBoard</a:t>
            </a:r>
            <a:r>
              <a:rPr lang="zh-CN" altLang="en-US" dirty="0">
                <a:solidFill>
                  <a:schemeClr val="bg1"/>
                </a:solidFill>
              </a:rPr>
              <a:t>训练日志可视化</a:t>
            </a:r>
          </a:p>
        </p:txBody>
      </p:sp>
      <p:sp>
        <p:nvSpPr>
          <p:cNvPr id="5" name="矩形 4"/>
          <p:cNvSpPr/>
          <p:nvPr/>
        </p:nvSpPr>
        <p:spPr>
          <a:xfrm>
            <a:off x="289886" y="1669617"/>
            <a:ext cx="6297657" cy="42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chemeClr val="bg1"/>
                </a:solidFill>
              </a:rPr>
              <a:t>Gradio</a:t>
            </a:r>
            <a:r>
              <a:rPr lang="zh-CN" altLang="en-US" dirty="0">
                <a:solidFill>
                  <a:schemeClr val="bg1"/>
                </a:solidFill>
              </a:rPr>
              <a:t>训练、推理页面可视化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0" y="2417263"/>
            <a:ext cx="6103988" cy="35300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" y="3407834"/>
            <a:ext cx="6132273" cy="246714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Evaluation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1638718" y="482138"/>
            <a:ext cx="223056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4963" y="3189130"/>
            <a:ext cx="6172200" cy="1248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模型评估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5" name="文本框 4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6" name="加号 5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03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箭头: V 形 14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我们做的咋样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?</a:t>
            </a:r>
            <a:endParaRPr lang="zh-CN" altLang="en-US" sz="1200" dirty="0">
              <a:solidFill>
                <a:schemeClr val="bg1"/>
              </a:solidFill>
              <a:latin typeface="Montserrat" panose="00000500000000000000"/>
              <a:ea typeface="MiSans Light" panose="000004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11269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0718157" cy="6858000"/>
          </a:xfrm>
          <a:custGeom>
            <a:avLst/>
            <a:gdLst>
              <a:gd name="connsiteX0" fmla="*/ 0 w 11125200"/>
              <a:gd name="connsiteY0" fmla="*/ 0 h 6858000"/>
              <a:gd name="connsiteX1" fmla="*/ 11125200 w 11125200"/>
              <a:gd name="connsiteY1" fmla="*/ 0 h 6858000"/>
              <a:gd name="connsiteX2" fmla="*/ 11125200 w 11125200"/>
              <a:gd name="connsiteY2" fmla="*/ 6858000 h 6858000"/>
              <a:gd name="connsiteX3" fmla="*/ 0 w 1112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5200" h="6858000">
                <a:moveTo>
                  <a:pt x="0" y="0"/>
                </a:moveTo>
                <a:lnTo>
                  <a:pt x="11125200" y="0"/>
                </a:lnTo>
                <a:lnTo>
                  <a:pt x="111252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7972299" y="39052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损失函数</a:t>
            </a:r>
          </a:p>
        </p:txBody>
      </p:sp>
      <p:grpSp>
        <p:nvGrpSpPr>
          <p:cNvPr id="6" name="组合 5"/>
          <p:cNvGrpSpPr/>
          <p:nvPr/>
        </p:nvGrpSpPr>
        <p:grpSpPr>
          <a:xfrm flipH="1">
            <a:off x="8709221" y="987896"/>
            <a:ext cx="3060503" cy="379574"/>
            <a:chOff x="1767463" y="4597400"/>
            <a:chExt cx="3119789" cy="4191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767463" y="4800600"/>
              <a:ext cx="270068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 dirty="0"/>
              </a:p>
            </p:txBody>
          </p:sp>
          <p:sp>
            <p:nvSpPr>
              <p:cNvPr id="10" name="箭头: V 形 9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加号 14"/>
          <p:cNvSpPr/>
          <p:nvPr/>
        </p:nvSpPr>
        <p:spPr>
          <a:xfrm rot="4174148">
            <a:off x="5080800" y="905542"/>
            <a:ext cx="1657967" cy="1657967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147148" y="1436888"/>
                <a:ext cx="7798267" cy="257807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Spk</a:t>
                </a:r>
                <a:r>
                  <a:rPr lang="en-US" altLang="zh-CN" sz="1800" dirty="0" err="1">
                    <a:solidFill>
                      <a:schemeClr val="bg1"/>
                    </a:solidFill>
                  </a:rPr>
                  <a:t>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使预测的</a:t>
                </a:r>
                <a:r>
                  <a:rPr lang="en-US" altLang="zh-CN" sz="1800" dirty="0" err="1">
                    <a:solidFill>
                      <a:schemeClr val="bg1"/>
                    </a:solidFill>
                  </a:rPr>
                  <a:t>spk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与真实</a:t>
                </a:r>
                <a:r>
                  <a:rPr lang="en-US" altLang="zh-CN" sz="1800" dirty="0" err="1">
                    <a:solidFill>
                      <a:schemeClr val="bg1"/>
                    </a:solidFill>
                  </a:rPr>
                  <a:t>spk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不相似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𝑙𝑜𝑠𝑠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800" dirty="0">
                  <a:solidFill>
                    <a:schemeClr val="bg1"/>
                  </a:solidFill>
                </a:endParaRP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Mel_loss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生成音频和真实音频之间的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L1 LOSS</a:t>
                </a: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Stft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-loss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：生成音频和真实音频之间采用不同窗长、步进计算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STFT</a:t>
                </a: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Score_loss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(GAN)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生成音频输入鉴别器，输出为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1</a:t>
                </a: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Feature_loss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生成音频和真实音频在鉴别器每层的输出都相似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KL_loss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：分布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p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和分布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q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接近，分别计算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KL(p||q)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和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KL(q||p)</a:t>
                </a:r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148" y="1436888"/>
                <a:ext cx="7798267" cy="2578078"/>
              </a:xfrm>
              <a:prstGeom prst="rect">
                <a:avLst/>
              </a:prstGeom>
              <a:blipFill rotWithShape="1">
                <a:blip r:embed="rId4"/>
                <a:stretch>
                  <a:fillRect l="-8" t="-20" r="6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09" y="4084384"/>
            <a:ext cx="7007715" cy="26705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0"/>
            <a:ext cx="11125200" cy="6858000"/>
          </a:xfrm>
          <a:custGeom>
            <a:avLst/>
            <a:gdLst>
              <a:gd name="connsiteX0" fmla="*/ 0 w 11125200"/>
              <a:gd name="connsiteY0" fmla="*/ 0 h 6858000"/>
              <a:gd name="connsiteX1" fmla="*/ 11125200 w 11125200"/>
              <a:gd name="connsiteY1" fmla="*/ 0 h 6858000"/>
              <a:gd name="connsiteX2" fmla="*/ 11125200 w 11125200"/>
              <a:gd name="connsiteY2" fmla="*/ 6858000 h 6858000"/>
              <a:gd name="connsiteX3" fmla="*/ 0 w 1112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5200" h="6858000">
                <a:moveTo>
                  <a:pt x="0" y="0"/>
                </a:moveTo>
                <a:lnTo>
                  <a:pt x="11125200" y="0"/>
                </a:lnTo>
                <a:lnTo>
                  <a:pt x="111252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95452" y="322722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主要优势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2933" y="890491"/>
            <a:ext cx="3425628" cy="379574"/>
            <a:chOff x="1104900" y="4597400"/>
            <a:chExt cx="3782352" cy="4191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96308" y="2152637"/>
            <a:ext cx="2466841" cy="1389695"/>
            <a:chOff x="349944" y="1025443"/>
            <a:chExt cx="2466841" cy="1389695"/>
          </a:xfrm>
        </p:grpSpPr>
        <p:sp>
          <p:nvSpPr>
            <p:cNvPr id="9" name="任意多边形: 形状 8"/>
            <p:cNvSpPr/>
            <p:nvPr>
              <p:custDataLst>
                <p:tags r:id="rId23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11" name="椭圆 10"/>
              <p:cNvSpPr/>
              <p:nvPr>
                <p:custDataLst>
                  <p:tags r:id="rId27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01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>
              <p:custDataLst>
                <p:tags r:id="rId24"/>
              </p:custDataLst>
            </p:nvPr>
          </p:nvSpPr>
          <p:spPr>
            <a:xfrm>
              <a:off x="520394" y="1115957"/>
              <a:ext cx="1245353" cy="45871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自然度</a:t>
              </a:r>
            </a:p>
          </p:txBody>
        </p:sp>
        <p:cxnSp>
          <p:nvCxnSpPr>
            <p:cNvPr id="14" name="直接连接符 13"/>
            <p:cNvCxnSpPr/>
            <p:nvPr>
              <p:custDataLst>
                <p:tags r:id="rId25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>
              <p:custDataLst>
                <p:tags r:id="rId26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声音的自然度</a:t>
              </a:r>
            </a:p>
          </p:txBody>
        </p:sp>
      </p:grpSp>
      <p:grpSp>
        <p:nvGrpSpPr>
          <p:cNvPr id="41" name="组合 40"/>
          <p:cNvGrpSpPr/>
          <p:nvPr>
            <p:custDataLst>
              <p:tags r:id="rId2"/>
            </p:custDataLst>
          </p:nvPr>
        </p:nvGrpSpPr>
        <p:grpSpPr>
          <a:xfrm>
            <a:off x="396308" y="4416971"/>
            <a:ext cx="2466841" cy="1389695"/>
            <a:chOff x="349944" y="1025443"/>
            <a:chExt cx="2466841" cy="1389695"/>
          </a:xfrm>
        </p:grpSpPr>
        <p:sp>
          <p:nvSpPr>
            <p:cNvPr id="42" name="任意多边形: 形状 41"/>
            <p:cNvSpPr/>
            <p:nvPr>
              <p:custDataLst>
                <p:tags r:id="rId17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47" name="椭圆 46"/>
              <p:cNvSpPr/>
              <p:nvPr>
                <p:custDataLst>
                  <p:tags r:id="rId21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03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520394" y="1115957"/>
              <a:ext cx="1245353" cy="45871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用户体验</a:t>
              </a:r>
            </a:p>
          </p:txBody>
        </p:sp>
        <p:cxnSp>
          <p:nvCxnSpPr>
            <p:cNvPr id="45" name="直接连接符 44"/>
            <p:cNvCxnSpPr/>
            <p:nvPr>
              <p:custDataLst>
                <p:tags r:id="rId19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20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良好的用户体验</a:t>
              </a:r>
            </a:p>
          </p:txBody>
        </p:sp>
      </p:grpSp>
      <p:grpSp>
        <p:nvGrpSpPr>
          <p:cNvPr id="49" name="组合 48"/>
          <p:cNvGrpSpPr/>
          <p:nvPr>
            <p:custDataLst>
              <p:tags r:id="rId3"/>
            </p:custDataLst>
          </p:nvPr>
        </p:nvGrpSpPr>
        <p:grpSpPr>
          <a:xfrm>
            <a:off x="3478561" y="2152637"/>
            <a:ext cx="2466841" cy="1389695"/>
            <a:chOff x="349944" y="1025443"/>
            <a:chExt cx="2466841" cy="1389695"/>
          </a:xfrm>
        </p:grpSpPr>
        <p:sp>
          <p:nvSpPr>
            <p:cNvPr id="50" name="任意多边形: 形状 49"/>
            <p:cNvSpPr/>
            <p:nvPr>
              <p:custDataLst>
                <p:tags r:id="rId11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文本框 5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02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文本框 51"/>
            <p:cNvSpPr txBox="1"/>
            <p:nvPr>
              <p:custDataLst>
                <p:tags r:id="rId12"/>
              </p:custDataLst>
            </p:nvPr>
          </p:nvSpPr>
          <p:spPr>
            <a:xfrm>
              <a:off x="494195" y="1115828"/>
              <a:ext cx="1245353" cy="45871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高灵活性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13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>
              <p:custDataLst>
                <p:tags r:id="rId14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高灵活性</a:t>
              </a:r>
            </a:p>
          </p:txBody>
        </p:sp>
      </p:grpSp>
      <p:grpSp>
        <p:nvGrpSpPr>
          <p:cNvPr id="57" name="组合 56"/>
          <p:cNvGrpSpPr/>
          <p:nvPr>
            <p:custDataLst>
              <p:tags r:id="rId4"/>
            </p:custDataLst>
          </p:nvPr>
        </p:nvGrpSpPr>
        <p:grpSpPr>
          <a:xfrm>
            <a:off x="3478561" y="4416971"/>
            <a:ext cx="2466841" cy="1389695"/>
            <a:chOff x="349944" y="1025443"/>
            <a:chExt cx="2466841" cy="1389695"/>
          </a:xfrm>
        </p:grpSpPr>
        <p:sp>
          <p:nvSpPr>
            <p:cNvPr id="58" name="任意多边形: 形状 57"/>
            <p:cNvSpPr/>
            <p:nvPr>
              <p:custDataLst>
                <p:tags r:id="rId5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63" name="椭圆 62"/>
              <p:cNvSpPr/>
              <p:nvPr>
                <p:custDataLst>
                  <p:tags r:id="rId9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04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>
              <p:custDataLst>
                <p:tags r:id="rId6"/>
              </p:custDataLst>
            </p:nvPr>
          </p:nvSpPr>
          <p:spPr>
            <a:xfrm>
              <a:off x="520394" y="1115957"/>
              <a:ext cx="1245353" cy="458715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应用广泛</a:t>
              </a:r>
            </a:p>
          </p:txBody>
        </p:sp>
        <p:cxnSp>
          <p:nvCxnSpPr>
            <p:cNvPr id="61" name="直接连接符 60"/>
            <p:cNvCxnSpPr/>
            <p:nvPr>
              <p:custDataLst>
                <p:tags r:id="rId7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>
              <p:custDataLst>
                <p:tags r:id="rId8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应用的广泛性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752" y="322722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产品主要优势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7233" y="890491"/>
            <a:ext cx="3425628" cy="379574"/>
            <a:chOff x="1104900" y="4597400"/>
            <a:chExt cx="3782352" cy="4191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34495" y="4245559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声音的自然度</a:t>
            </a: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868169" y="4739405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406614" y="4757449"/>
            <a:ext cx="2450886" cy="1475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通过结合损失函数Mel_loss和Stft_loss，模型能够在音频的波形和频谱特性上更好地逼近真实音频。Mel_loss通过比较输入和生成的音频的Mel频谱，有助于保持音频的音色和音质。而Stft_loss则进一步确保了在频域上的一致性，提高了音频的时间-频率分辨率。</a:t>
            </a: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6539114" y="4183964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良好的用户体验</a:t>
            </a:r>
          </a:p>
        </p:txBody>
      </p: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>
            <a:off x="3813358" y="4806080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6399168" y="4900323"/>
            <a:ext cx="2370752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歌声转换技术采用了端到端的非并行结构，使用生成对抗网络（GAN）技术和迁移学习。这意味着整个转换过程可以从输入直接得到输出</a:t>
            </a: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3537261" y="4251274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高灵活性</a:t>
            </a:r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6931000" y="4806080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3509075" y="4900323"/>
            <a:ext cx="2370752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使用简单的损失函数或生成对抗网络（GAN）来重建声学特征，捕捉源歌手和目标歌手的声音特征，可以通过微调来适应特定的应用场景。</a:t>
            </a: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9716238" y="4251274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应用的广泛性</a:t>
            </a:r>
          </a:p>
        </p:txBody>
      </p:sp>
      <p:cxnSp>
        <p:nvCxnSpPr>
          <p:cNvPr id="24" name="直接连接符 23"/>
          <p:cNvCxnSpPr/>
          <p:nvPr>
            <p:custDataLst>
              <p:tags r:id="rId11"/>
            </p:custDataLst>
          </p:nvPr>
        </p:nvCxnSpPr>
        <p:spPr>
          <a:xfrm>
            <a:off x="10048642" y="4806080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9587087" y="4900323"/>
            <a:ext cx="2370752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丰富的额外功能，如去噪声处理和捏音色。</a:t>
            </a:r>
          </a:p>
        </p:txBody>
      </p:sp>
      <p:pic>
        <p:nvPicPr>
          <p:cNvPr id="40" name="图片 39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9"/>
          <a:srcRect t="3947" b="3940"/>
          <a:stretch>
            <a:fillRect/>
          </a:stretch>
        </p:blipFill>
        <p:spPr>
          <a:xfrm>
            <a:off x="3271669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50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5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20"/>
          <a:srcRect t="3947" b="3940"/>
          <a:stretch>
            <a:fillRect/>
          </a:stretch>
        </p:blipFill>
        <p:spPr>
          <a:xfrm>
            <a:off x="6389311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50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5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21"/>
          <a:srcRect t="3947" b="3940"/>
          <a:stretch>
            <a:fillRect/>
          </a:stretch>
        </p:blipFill>
        <p:spPr>
          <a:xfrm>
            <a:off x="9506953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50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5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2"/>
          <a:srcRect t="9082" b="9064"/>
          <a:stretch>
            <a:fillRect/>
          </a:stretch>
        </p:blipFill>
        <p:spPr>
          <a:xfrm>
            <a:off x="326480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49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49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Summarize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5" name="文本框 4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6" name="加号 5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04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箭头: V 形 14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还有可以改进的地方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…</a:t>
            </a:r>
            <a:endParaRPr lang="zh-CN" altLang="en-US" sz="1200" dirty="0">
              <a:solidFill>
                <a:schemeClr val="bg1"/>
              </a:solidFill>
              <a:latin typeface="Montserrat" panose="00000500000000000000"/>
              <a:ea typeface="MiSans Light" panose="000004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11269"/>
            <a:ext cx="599334" cy="5993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4963" y="3189130"/>
            <a:ext cx="6172200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项目总结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5452" y="322722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不足之处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2933" y="890491"/>
            <a:ext cx="3425628" cy="379574"/>
            <a:chOff x="1104900" y="4597400"/>
            <a:chExt cx="3782352" cy="4191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箭头: V 形 9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任意多边形: 形状 10"/>
          <p:cNvSpPr/>
          <p:nvPr/>
        </p:nvSpPr>
        <p:spPr>
          <a:xfrm>
            <a:off x="290597" y="2167363"/>
            <a:ext cx="2186114" cy="1342069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810848" y="2379426"/>
            <a:ext cx="2112451" cy="45897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算力平台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933857" y="2863692"/>
            <a:ext cx="3622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810848" y="2957935"/>
            <a:ext cx="384822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算力平台成本高昂，导致训练迭代轮数有限、同时数据集规模较小，导致模型损失图像显示上波动较大、尚未稳定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10848" y="4602270"/>
            <a:ext cx="2112451" cy="45897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应用门槛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933857" y="5157076"/>
            <a:ext cx="307070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810848" y="5251319"/>
            <a:ext cx="3285152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目前的使用需要用户提供转换目标音色文件或者编码捏造音色，用户门槛较高，最终目标应该让用户可以直接以录音方式实现声音转换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0710646" y="5863223"/>
            <a:ext cx="875211" cy="287128"/>
            <a:chOff x="8451669" y="4154243"/>
            <a:chExt cx="875211" cy="287128"/>
          </a:xfrm>
        </p:grpSpPr>
        <p:sp>
          <p:nvSpPr>
            <p:cNvPr id="22" name="箭头: V 形 21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/>
          <a:srcRect t="9082" b="9064"/>
          <a:stretch>
            <a:fillRect/>
          </a:stretch>
        </p:blipFill>
        <p:spPr>
          <a:xfrm>
            <a:off x="326480" y="4521154"/>
            <a:ext cx="2186114" cy="1342069"/>
          </a:xfrm>
          <a:custGeom>
            <a:avLst/>
            <a:gdLst>
              <a:gd name="connsiteX0" fmla="*/ 84596 w 2186114"/>
              <a:gd name="connsiteY0" fmla="*/ 0 h 1342069"/>
              <a:gd name="connsiteX1" fmla="*/ 1169266 w 2186114"/>
              <a:gd name="connsiteY1" fmla="*/ 0 h 1342069"/>
              <a:gd name="connsiteX2" fmla="*/ 1432791 w 2186114"/>
              <a:gd name="connsiteY2" fmla="*/ 328925 h 1342069"/>
              <a:gd name="connsiteX3" fmla="*/ 1432791 w 2186114"/>
              <a:gd name="connsiteY3" fmla="*/ 333297 h 1342069"/>
              <a:gd name="connsiteX4" fmla="*/ 2051892 w 2186114"/>
              <a:gd name="connsiteY4" fmla="*/ 333297 h 1342069"/>
              <a:gd name="connsiteX5" fmla="*/ 2186114 w 2186114"/>
              <a:gd name="connsiteY5" fmla="*/ 500830 h 1342069"/>
              <a:gd name="connsiteX6" fmla="*/ 2186114 w 2186114"/>
              <a:gd name="connsiteY6" fmla="*/ 1089725 h 1342069"/>
              <a:gd name="connsiteX7" fmla="*/ 1983943 w 2186114"/>
              <a:gd name="connsiteY7" fmla="*/ 1342069 h 1342069"/>
              <a:gd name="connsiteX8" fmla="*/ 253079 w 2186114"/>
              <a:gd name="connsiteY8" fmla="*/ 1342069 h 1342069"/>
              <a:gd name="connsiteX9" fmla="*/ 0 w 2186114"/>
              <a:gd name="connsiteY9" fmla="*/ 1026183 h 1342069"/>
              <a:gd name="connsiteX10" fmla="*/ 0 w 2186114"/>
              <a:gd name="connsiteY10" fmla="*/ 105590 h 134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6114" h="1342069">
                <a:moveTo>
                  <a:pt x="84596" y="0"/>
                </a:moveTo>
                <a:lnTo>
                  <a:pt x="1169266" y="0"/>
                </a:lnTo>
                <a:lnTo>
                  <a:pt x="1432791" y="328925"/>
                </a:lnTo>
                <a:lnTo>
                  <a:pt x="1432791" y="333297"/>
                </a:lnTo>
                <a:lnTo>
                  <a:pt x="2051892" y="333297"/>
                </a:lnTo>
                <a:lnTo>
                  <a:pt x="2186114" y="500830"/>
                </a:lnTo>
                <a:lnTo>
                  <a:pt x="2186114" y="1089725"/>
                </a:lnTo>
                <a:lnTo>
                  <a:pt x="1983943" y="1342069"/>
                </a:lnTo>
                <a:lnTo>
                  <a:pt x="253079" y="1342069"/>
                </a:lnTo>
                <a:lnTo>
                  <a:pt x="0" y="1026183"/>
                </a:lnTo>
                <a:lnTo>
                  <a:pt x="0" y="10559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sp>
        <p:nvSpPr>
          <p:cNvPr id="35" name="图形 14"/>
          <p:cNvSpPr/>
          <p:nvPr/>
        </p:nvSpPr>
        <p:spPr>
          <a:xfrm flipV="1">
            <a:off x="509314" y="2572054"/>
            <a:ext cx="532530" cy="532689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80194" y="2655127"/>
            <a:ext cx="1249369" cy="60561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</a:rPr>
              <a:t>￥</a:t>
            </a:r>
            <a:r>
              <a:rPr lang="en-US" altLang="zh-CN" sz="2800" dirty="0">
                <a:solidFill>
                  <a:schemeClr val="bg1"/>
                </a:solidFill>
              </a:rPr>
              <a:t>456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59274" y="5629303"/>
            <a:ext cx="3354979" cy="707601"/>
            <a:chOff x="1214844" y="5402785"/>
            <a:chExt cx="4027733" cy="84949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214844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3648211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453006" y="821871"/>
            <a:ext cx="706031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THANKS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8930594" y="3319053"/>
            <a:ext cx="2888343" cy="1538935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0444433" y="4694538"/>
            <a:ext cx="875211" cy="287128"/>
            <a:chOff x="8451669" y="4154243"/>
            <a:chExt cx="875211" cy="287128"/>
          </a:xfrm>
        </p:grpSpPr>
        <p:sp>
          <p:nvSpPr>
            <p:cNvPr id="37" name="箭头: V 形 36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箭头: V 形 37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等腰三角形 58"/>
          <p:cNvSpPr/>
          <p:nvPr/>
        </p:nvSpPr>
        <p:spPr>
          <a:xfrm rot="5400000">
            <a:off x="9333129" y="3596438"/>
            <a:ext cx="168442" cy="126331"/>
          </a:xfrm>
          <a:prstGeom prst="triangl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6"/>
          <p:cNvSpPr txBox="1"/>
          <p:nvPr>
            <p:custDataLst>
              <p:tags r:id="rId1"/>
            </p:custDataLst>
          </p:nvPr>
        </p:nvSpPr>
        <p:spPr>
          <a:xfrm>
            <a:off x="9253409" y="3744530"/>
            <a:ext cx="1989731" cy="6290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lt"/>
                <a:ea typeface="+mj-ea"/>
              </a:rPr>
              <a:t>创新声音转换，为每位歌者而生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10100142" y="4273213"/>
            <a:ext cx="14558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文本框 1023"/>
          <p:cNvSpPr txBox="1"/>
          <p:nvPr/>
        </p:nvSpPr>
        <p:spPr>
          <a:xfrm>
            <a:off x="9244847" y="4349219"/>
            <a:ext cx="1565156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err="1">
                <a:solidFill>
                  <a:schemeClr val="bg1"/>
                </a:solidFill>
                <a:latin typeface="+mj-lt"/>
              </a:rPr>
              <a:t>VoiceCraft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8298180" y="821871"/>
            <a:ext cx="3520757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组合 1041"/>
          <p:cNvGrpSpPr/>
          <p:nvPr/>
        </p:nvGrpSpPr>
        <p:grpSpPr>
          <a:xfrm>
            <a:off x="458292" y="5707496"/>
            <a:ext cx="1719214" cy="599194"/>
            <a:chOff x="974228" y="5669396"/>
            <a:chExt cx="1719214" cy="599194"/>
          </a:xfrm>
        </p:grpSpPr>
        <p:sp>
          <p:nvSpPr>
            <p:cNvPr id="1036" name="文本框 1035"/>
            <p:cNvSpPr txBox="1"/>
            <p:nvPr/>
          </p:nvSpPr>
          <p:spPr>
            <a:xfrm>
              <a:off x="974228" y="5961885"/>
              <a:ext cx="1719214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</a:t>
              </a:r>
            </a:p>
          </p:txBody>
        </p:sp>
        <p:sp>
          <p:nvSpPr>
            <p:cNvPr id="1038" name="文本框 1037"/>
            <p:cNvSpPr txBox="1"/>
            <p:nvPr/>
          </p:nvSpPr>
          <p:spPr>
            <a:xfrm>
              <a:off x="982248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汇报人</a:t>
              </a:r>
            </a:p>
          </p:txBody>
        </p:sp>
        <p:cxnSp>
          <p:nvCxnSpPr>
            <p:cNvPr id="1039" name="直接连接符 1038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组合 1042"/>
          <p:cNvGrpSpPr/>
          <p:nvPr/>
        </p:nvGrpSpPr>
        <p:grpSpPr>
          <a:xfrm>
            <a:off x="2423448" y="5705630"/>
            <a:ext cx="1723226" cy="600266"/>
            <a:chOff x="970216" y="5669396"/>
            <a:chExt cx="1723226" cy="600266"/>
          </a:xfrm>
        </p:grpSpPr>
        <p:sp>
          <p:nvSpPr>
            <p:cNvPr id="1044" name="文本框 1043"/>
            <p:cNvSpPr txBox="1"/>
            <p:nvPr/>
          </p:nvSpPr>
          <p:spPr>
            <a:xfrm>
              <a:off x="974228" y="5961885"/>
              <a:ext cx="1719214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 林中天</a:t>
              </a:r>
            </a:p>
          </p:txBody>
        </p:sp>
        <p:sp>
          <p:nvSpPr>
            <p:cNvPr id="1045" name="文本框 1044"/>
            <p:cNvSpPr txBox="1"/>
            <p:nvPr/>
          </p:nvSpPr>
          <p:spPr>
            <a:xfrm>
              <a:off x="970216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汇报团队</a:t>
              </a:r>
            </a:p>
          </p:txBody>
        </p:sp>
        <p:cxnSp>
          <p:nvCxnSpPr>
            <p:cNvPr id="1046" name="直接连接符 1045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73063" y="2817895"/>
            <a:ext cx="6172200" cy="1558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感谢观看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4963" y="1470428"/>
            <a:ext cx="4076700" cy="89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+mj-lt"/>
              </a:rPr>
              <a:t>THANK YOU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463" y="2120707"/>
            <a:ext cx="6324600" cy="9635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SVC</a:t>
            </a:r>
            <a:r>
              <a:rPr lang="zh-CN" altLang="en-US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    声音转换</a:t>
            </a:r>
            <a:endParaRPr lang="en-US" altLang="zh-CN" sz="48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加号 5"/>
          <p:cNvSpPr/>
          <p:nvPr/>
        </p:nvSpPr>
        <p:spPr>
          <a:xfrm rot="2781836">
            <a:off x="1770206" y="2265614"/>
            <a:ext cx="778555" cy="778555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449263" y="4412510"/>
            <a:ext cx="5715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413703" y="4698260"/>
            <a:ext cx="2426970" cy="379574"/>
            <a:chOff x="1104900" y="4597400"/>
            <a:chExt cx="2679700" cy="41910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104900" y="4800600"/>
              <a:ext cx="22479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  <a:lumMod val="45000"/>
                      <a:lumOff val="55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箭头: V 形 45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11269"/>
            <a:ext cx="599334" cy="599334"/>
          </a:xfrm>
          <a:prstGeom prst="rect">
            <a:avLst/>
          </a:prstGeom>
        </p:spPr>
      </p:pic>
      <p:pic>
        <p:nvPicPr>
          <p:cNvPr id="14" name="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70537" y="2366163"/>
            <a:ext cx="406400" cy="406400"/>
          </a:xfrm>
          <a:prstGeom prst="rect">
            <a:avLst/>
          </a:prstGeom>
        </p:spPr>
      </p:pic>
      <p:pic>
        <p:nvPicPr>
          <p:cNvPr id="16" name="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68391" y="2881041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49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1416222" cy="6858000"/>
          </a:xfrm>
          <a:custGeom>
            <a:avLst/>
            <a:gdLst>
              <a:gd name="connsiteX0" fmla="*/ 11416222 w 11416222"/>
              <a:gd name="connsiteY0" fmla="*/ 0 h 6858000"/>
              <a:gd name="connsiteX1" fmla="*/ 0 w 11416222"/>
              <a:gd name="connsiteY1" fmla="*/ 0 h 6858000"/>
              <a:gd name="connsiteX2" fmla="*/ 0 w 11416222"/>
              <a:gd name="connsiteY2" fmla="*/ 6858000 h 6858000"/>
              <a:gd name="connsiteX3" fmla="*/ 11416222 w 114162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6222" h="6858000">
                <a:moveTo>
                  <a:pt x="11416222" y="0"/>
                </a:moveTo>
                <a:lnTo>
                  <a:pt x="0" y="0"/>
                </a:lnTo>
                <a:lnTo>
                  <a:pt x="0" y="6858000"/>
                </a:lnTo>
                <a:lnTo>
                  <a:pt x="11416222" y="6858000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/>
        </p:nvSpPr>
        <p:spPr>
          <a:xfrm>
            <a:off x="442336" y="2871879"/>
            <a:ext cx="3251010" cy="173216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28881" y="3285119"/>
            <a:ext cx="2485571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目录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7533" y="2948880"/>
            <a:ext cx="2375950" cy="455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</a:rPr>
              <a:t>CONTENTS</a:t>
            </a:r>
          </a:p>
        </p:txBody>
      </p:sp>
      <p:sp>
        <p:nvSpPr>
          <p:cNvPr id="16" name="加号 15"/>
          <p:cNvSpPr/>
          <p:nvPr/>
        </p:nvSpPr>
        <p:spPr>
          <a:xfrm rot="2781836">
            <a:off x="550718" y="3298739"/>
            <a:ext cx="1320680" cy="132068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13261" y="3447263"/>
            <a:ext cx="26469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3279648" y="4427838"/>
            <a:ext cx="875211" cy="287128"/>
            <a:chOff x="8451669" y="4154243"/>
            <a:chExt cx="875211" cy="287128"/>
          </a:xfrm>
        </p:grpSpPr>
        <p:sp>
          <p:nvSpPr>
            <p:cNvPr id="23" name="箭头: V 形 22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439766" y="783771"/>
            <a:ext cx="1479196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662114" y="783771"/>
            <a:ext cx="8044612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70616" y="1285761"/>
            <a:ext cx="3106629" cy="2196660"/>
            <a:chOff x="5688455" y="1440120"/>
            <a:chExt cx="3106629" cy="2196660"/>
          </a:xfrm>
        </p:grpSpPr>
        <p:grpSp>
          <p:nvGrpSpPr>
            <p:cNvPr id="45" name="组合 44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131124" y="2306961"/>
                <a:ext cx="2112451" cy="53764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选题背景</a:t>
                </a:r>
              </a:p>
            </p:txBody>
          </p:sp>
          <p:sp>
            <p:nvSpPr>
              <p:cNvPr id="32" name="文本框 1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为什么是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SVC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？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</p:txBody>
          </p:sp>
          <p:sp>
            <p:nvSpPr>
              <p:cNvPr id="33" name="文本框 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01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文本框 63"/>
            <p:cNvSpPr txBox="1"/>
            <p:nvPr/>
          </p:nvSpPr>
          <p:spPr>
            <a:xfrm>
              <a:off x="7233940" y="1824596"/>
              <a:ext cx="1344576" cy="38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One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箭头: V 形 66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文本框 6"/>
            <p:cNvSpPr txBox="1"/>
            <p:nvPr>
              <p:custDataLst>
                <p:tags r:id="rId10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822880" y="1285761"/>
            <a:ext cx="3106629" cy="2196660"/>
            <a:chOff x="5688455" y="1440120"/>
            <a:chExt cx="3106629" cy="2196660"/>
          </a:xfrm>
        </p:grpSpPr>
        <p:grpSp>
          <p:nvGrpSpPr>
            <p:cNvPr id="81" name="组合 80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87" name="任意多边形: 形状 86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6131124" y="2306961"/>
                <a:ext cx="2112451" cy="53764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项目概览</a:t>
                </a:r>
              </a:p>
            </p:txBody>
          </p:sp>
          <p:sp>
            <p:nvSpPr>
              <p:cNvPr id="89" name="文本框 1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我们做了什么？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</p:txBody>
          </p:sp>
          <p:sp>
            <p:nvSpPr>
              <p:cNvPr id="90" name="文本框 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02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文本框 81"/>
            <p:cNvSpPr txBox="1"/>
            <p:nvPr/>
          </p:nvSpPr>
          <p:spPr>
            <a:xfrm>
              <a:off x="7233940" y="1824596"/>
              <a:ext cx="1344576" cy="38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Two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箭头: V 形 85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370616" y="3833111"/>
            <a:ext cx="3106629" cy="2196660"/>
            <a:chOff x="5688455" y="1440120"/>
            <a:chExt cx="3106629" cy="2196660"/>
          </a:xfrm>
        </p:grpSpPr>
        <p:grpSp>
          <p:nvGrpSpPr>
            <p:cNvPr id="93" name="组合 92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99" name="任意多边形: 形状 98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6131124" y="2306961"/>
                <a:ext cx="2112451" cy="53764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项目评估</a:t>
                </a:r>
              </a:p>
            </p:txBody>
          </p:sp>
          <p:sp>
            <p:nvSpPr>
              <p:cNvPr id="101" name="文本框 1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我们做的如何？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</p:txBody>
          </p:sp>
          <p:sp>
            <p:nvSpPr>
              <p:cNvPr id="102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03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文本框 93"/>
            <p:cNvSpPr txBox="1"/>
            <p:nvPr/>
          </p:nvSpPr>
          <p:spPr>
            <a:xfrm>
              <a:off x="7071202" y="1824596"/>
              <a:ext cx="1344576" cy="38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Three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箭头: V 形 97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822880" y="3833111"/>
            <a:ext cx="3106629" cy="2196660"/>
            <a:chOff x="5688455" y="1440120"/>
            <a:chExt cx="3106629" cy="219666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111" name="任意多边形: 形状 110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6131124" y="2306961"/>
                <a:ext cx="2112451" cy="525850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项目总结</a:t>
                </a:r>
              </a:p>
            </p:txBody>
          </p:sp>
          <p:sp>
            <p:nvSpPr>
              <p:cNvPr id="113" name="文本框 1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还可以改进的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…</a:t>
                </a:r>
              </a:p>
            </p:txBody>
          </p:sp>
          <p:sp>
            <p:nvSpPr>
              <p:cNvPr id="114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04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15" name="直接连接符 114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文本框 105"/>
            <p:cNvSpPr txBox="1"/>
            <p:nvPr/>
          </p:nvSpPr>
          <p:spPr>
            <a:xfrm>
              <a:off x="7190381" y="1813957"/>
              <a:ext cx="1381920" cy="393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Four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箭头: V 形 109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6" y="73517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334963" y="3189130"/>
            <a:ext cx="6172200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选题背景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11" name="文本框 10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2" name="加号 11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01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箭头: V 形 18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为什么是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SVC</a:t>
            </a: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？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ProjectBackGround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1638718" y="482138"/>
            <a:ext cx="223056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6" y="73517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26000">
              <a:schemeClr val="accent4"/>
            </a:gs>
            <a:gs pos="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95590" y="0"/>
            <a:ext cx="2469094" cy="68585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16032" y="1026771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选题背景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716032" y="1835640"/>
            <a:ext cx="5236029" cy="854214"/>
            <a:chOff x="398463" y="2120707"/>
            <a:chExt cx="5236029" cy="854214"/>
          </a:xfrm>
        </p:grpSpPr>
        <p:sp>
          <p:nvSpPr>
            <p:cNvPr id="10" name="文本框 9"/>
            <p:cNvSpPr txBox="1"/>
            <p:nvPr/>
          </p:nvSpPr>
          <p:spPr>
            <a:xfrm>
              <a:off x="398463" y="2120707"/>
              <a:ext cx="5236029" cy="818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SVC</a:t>
              </a:r>
              <a:r>
                <a:rPr lang="zh-CN" altLang="en-US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   歌声转换</a:t>
              </a:r>
              <a:endParaRPr lang="en-US" altLang="zh-CN" sz="4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1" name="加号 10"/>
            <p:cNvSpPr/>
            <p:nvPr/>
          </p:nvSpPr>
          <p:spPr>
            <a:xfrm rot="2781836">
              <a:off x="1678807" y="2196366"/>
              <a:ext cx="778555" cy="778555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744963" y="1618728"/>
            <a:ext cx="4546948" cy="379574"/>
            <a:chOff x="1104900" y="4597400"/>
            <a:chExt cx="5020439" cy="419100"/>
          </a:xfrm>
        </p:grpSpPr>
        <p:cxnSp>
          <p:nvCxnSpPr>
            <p:cNvPr id="13" name="直接连接符 12"/>
            <p:cNvCxnSpPr>
              <a:endCxn id="15" idx="2"/>
            </p:cNvCxnSpPr>
            <p:nvPr/>
          </p:nvCxnSpPr>
          <p:spPr>
            <a:xfrm>
              <a:off x="1104900" y="4800600"/>
              <a:ext cx="4601339" cy="635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5706239" y="4597400"/>
              <a:ext cx="419100" cy="419100"/>
              <a:chOff x="5706239" y="4597400"/>
              <a:chExt cx="419100" cy="41910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5706239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箭头: V 形 15"/>
              <p:cNvSpPr/>
              <p:nvPr/>
            </p:nvSpPr>
            <p:spPr>
              <a:xfrm>
                <a:off x="5872736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5716032" y="3248844"/>
            <a:ext cx="2112451" cy="45897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introduction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839041" y="380365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716032" y="3897893"/>
            <a:ext cx="4826454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Singing Voice Conversion (SVC) </a:t>
            </a:r>
            <a:r>
              <a:rPr lang="zh-CN" altLang="en-US" sz="1200" dirty="0">
                <a:solidFill>
                  <a:schemeClr val="bg1"/>
                </a:solidFill>
              </a:rPr>
              <a:t>是音频处理领域的一个活跃研究方向，涉及到将一位歌手的歌声风格转换为另一位歌手的声音特征。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2463282" y="4961027"/>
            <a:ext cx="2682738" cy="1328511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5789672" y="4954254"/>
            <a:ext cx="2682738" cy="1328511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/>
        </p:nvSpPr>
        <p:spPr>
          <a:xfrm>
            <a:off x="9122836" y="4954254"/>
            <a:ext cx="2682738" cy="1328511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4623315" y="5964375"/>
            <a:ext cx="467772" cy="379574"/>
            <a:chOff x="4623315" y="6137293"/>
            <a:chExt cx="467772" cy="379574"/>
          </a:xfrm>
        </p:grpSpPr>
        <p:sp>
          <p:nvSpPr>
            <p:cNvPr id="43" name="椭圆 42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623315" y="6152609"/>
              <a:ext cx="467772" cy="34894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bg1"/>
                  </a:solidFill>
                </a:rPr>
                <a:t>01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04638" y="5964375"/>
            <a:ext cx="467772" cy="379574"/>
            <a:chOff x="4623315" y="6137293"/>
            <a:chExt cx="467772" cy="379574"/>
          </a:xfrm>
        </p:grpSpPr>
        <p:sp>
          <p:nvSpPr>
            <p:cNvPr id="49" name="椭圆 48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623315" y="6152609"/>
              <a:ext cx="467772" cy="34894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bg1"/>
                  </a:solidFill>
                </a:rPr>
                <a:t>02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1270602" y="5964375"/>
            <a:ext cx="467772" cy="379574"/>
            <a:chOff x="4623315" y="6137293"/>
            <a:chExt cx="467772" cy="379574"/>
          </a:xfrm>
        </p:grpSpPr>
        <p:sp>
          <p:nvSpPr>
            <p:cNvPr id="52" name="椭圆 51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23315" y="6152609"/>
              <a:ext cx="467772" cy="34894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bg1"/>
                  </a:solidFill>
                </a:rPr>
                <a:t>03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509026" y="431859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ProjectBackGround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26959" y="5044768"/>
            <a:ext cx="1245353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核心目的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2689008" y="551728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2648133" y="5586223"/>
            <a:ext cx="233541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实现声音特征的高度相似性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980653" y="5044768"/>
            <a:ext cx="1245353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重大挑战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6042702" y="551728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6001827" y="5586223"/>
            <a:ext cx="2335413" cy="31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保留歌曲的原始情感和音质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333819" y="5044768"/>
            <a:ext cx="1245353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研究地位</a:t>
            </a:r>
          </a:p>
        </p:txBody>
      </p:sp>
      <p:cxnSp>
        <p:nvCxnSpPr>
          <p:cNvPr id="68" name="直接连接符 67"/>
          <p:cNvCxnSpPr/>
          <p:nvPr/>
        </p:nvCxnSpPr>
        <p:spPr>
          <a:xfrm>
            <a:off x="9395868" y="551728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9354993" y="5586223"/>
            <a:ext cx="233541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音频处理领域的重大研究方向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accent4"/>
            </a:gs>
            <a:gs pos="0">
              <a:schemeClr val="accent3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476250" y="2206490"/>
            <a:ext cx="5345281" cy="3281502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 flipH="1">
            <a:off x="6952314" y="2973322"/>
            <a:ext cx="4285318" cy="2630784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334963" y="6364706"/>
            <a:ext cx="11485562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171887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痛点分析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605356" y="2478313"/>
            <a:ext cx="543534" cy="178316"/>
            <a:chOff x="8451669" y="4154243"/>
            <a:chExt cx="875211" cy="287128"/>
          </a:xfrm>
        </p:grpSpPr>
        <p:sp>
          <p:nvSpPr>
            <p:cNvPr id="23" name="箭头: V 形 22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3381735" y="3983806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4902051" y="5029551"/>
            <a:ext cx="753707" cy="611596"/>
            <a:chOff x="4623315" y="6137293"/>
            <a:chExt cx="467772" cy="379574"/>
          </a:xfrm>
        </p:grpSpPr>
        <p:sp>
          <p:nvSpPr>
            <p:cNvPr id="52" name="椭圆 51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23315" y="6196036"/>
              <a:ext cx="467772" cy="26208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800" dirty="0">
                  <a:solidFill>
                    <a:schemeClr val="bg1"/>
                  </a:solidFill>
                </a:rPr>
                <a:t>01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519250" y="5029551"/>
            <a:ext cx="753707" cy="611596"/>
            <a:chOff x="4623315" y="6137293"/>
            <a:chExt cx="467772" cy="379574"/>
          </a:xfrm>
        </p:grpSpPr>
        <p:sp>
          <p:nvSpPr>
            <p:cNvPr id="55" name="椭圆 54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23315" y="6196036"/>
              <a:ext cx="467772" cy="26208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800" dirty="0">
                  <a:solidFill>
                    <a:schemeClr val="bg1"/>
                  </a:solidFill>
                </a:rPr>
                <a:t>02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3"/>
          <a:srcRect l="34256"/>
          <a:stretch>
            <a:fillRect/>
          </a:stretch>
        </p:blipFill>
        <p:spPr>
          <a:xfrm>
            <a:off x="8464471" y="1011887"/>
            <a:ext cx="3727529" cy="5846571"/>
          </a:xfrm>
          <a:custGeom>
            <a:avLst/>
            <a:gdLst>
              <a:gd name="connsiteX0" fmla="*/ 0 w 3727529"/>
              <a:gd name="connsiteY0" fmla="*/ 4084105 h 5846571"/>
              <a:gd name="connsiteX1" fmla="*/ 11548 w 3727529"/>
              <a:gd name="connsiteY1" fmla="*/ 4136376 h 5846571"/>
              <a:gd name="connsiteX2" fmla="*/ 0 w 3727529"/>
              <a:gd name="connsiteY2" fmla="*/ 4136376 h 5846571"/>
              <a:gd name="connsiteX3" fmla="*/ 0 w 3727529"/>
              <a:gd name="connsiteY3" fmla="*/ 0 h 5846571"/>
              <a:gd name="connsiteX4" fmla="*/ 3727529 w 3727529"/>
              <a:gd name="connsiteY4" fmla="*/ 0 h 5846571"/>
              <a:gd name="connsiteX5" fmla="*/ 3727529 w 3727529"/>
              <a:gd name="connsiteY5" fmla="*/ 5846571 h 5846571"/>
              <a:gd name="connsiteX6" fmla="*/ 0 w 3727529"/>
              <a:gd name="connsiteY6" fmla="*/ 5846571 h 5846571"/>
              <a:gd name="connsiteX7" fmla="*/ 0 w 3727529"/>
              <a:gd name="connsiteY7" fmla="*/ 4592219 h 5846571"/>
              <a:gd name="connsiteX8" fmla="*/ 341433 w 3727529"/>
              <a:gd name="connsiteY8" fmla="*/ 4592219 h 5846571"/>
              <a:gd name="connsiteX9" fmla="*/ 760982 w 3727529"/>
              <a:gd name="connsiteY9" fmla="*/ 4592219 h 5846571"/>
              <a:gd name="connsiteX10" fmla="*/ 760982 w 3727529"/>
              <a:gd name="connsiteY10" fmla="*/ 4136376 h 5846571"/>
              <a:gd name="connsiteX11" fmla="*/ 671318 w 3727529"/>
              <a:gd name="connsiteY11" fmla="*/ 4136376 h 5846571"/>
              <a:gd name="connsiteX12" fmla="*/ 699395 w 3727529"/>
              <a:gd name="connsiteY12" fmla="*/ 4009292 h 5846571"/>
              <a:gd name="connsiteX13" fmla="*/ 729924 w 3727529"/>
              <a:gd name="connsiteY13" fmla="*/ 3637782 h 5846571"/>
              <a:gd name="connsiteX14" fmla="*/ 558642 w 3727529"/>
              <a:gd name="connsiteY14" fmla="*/ 2846348 h 5846571"/>
              <a:gd name="connsiteX15" fmla="*/ 515823 w 3727529"/>
              <a:gd name="connsiteY15" fmla="*/ 2789248 h 5846571"/>
              <a:gd name="connsiteX16" fmla="*/ 517604 w 3727529"/>
              <a:gd name="connsiteY16" fmla="*/ 2775888 h 5846571"/>
              <a:gd name="connsiteX17" fmla="*/ 571579 w 3727529"/>
              <a:gd name="connsiteY17" fmla="*/ 2579038 h 5846571"/>
              <a:gd name="connsiteX18" fmla="*/ 590629 w 3727529"/>
              <a:gd name="connsiteY18" fmla="*/ 2544113 h 5846571"/>
              <a:gd name="connsiteX19" fmla="*/ 603329 w 3727529"/>
              <a:gd name="connsiteY19" fmla="*/ 2512363 h 5846571"/>
              <a:gd name="connsiteX20" fmla="*/ 777954 w 3727529"/>
              <a:gd name="connsiteY20" fmla="*/ 2363138 h 5846571"/>
              <a:gd name="connsiteX21" fmla="*/ 847804 w 3727529"/>
              <a:gd name="connsiteY21" fmla="*/ 2283763 h 5846571"/>
              <a:gd name="connsiteX22" fmla="*/ 1057354 w 3727529"/>
              <a:gd name="connsiteY22" fmla="*/ 1956738 h 5846571"/>
              <a:gd name="connsiteX23" fmla="*/ 476329 w 3727529"/>
              <a:gd name="connsiteY23" fmla="*/ 1959913 h 5846571"/>
              <a:gd name="connsiteX24" fmla="*/ 409654 w 3727529"/>
              <a:gd name="connsiteY24" fmla="*/ 2293288 h 5846571"/>
              <a:gd name="connsiteX25" fmla="*/ 390604 w 3727529"/>
              <a:gd name="connsiteY25" fmla="*/ 2344088 h 5846571"/>
              <a:gd name="connsiteX26" fmla="*/ 377904 w 3727529"/>
              <a:gd name="connsiteY26" fmla="*/ 2382188 h 5846571"/>
              <a:gd name="connsiteX27" fmla="*/ 362029 w 3727529"/>
              <a:gd name="connsiteY27" fmla="*/ 2445688 h 5846571"/>
              <a:gd name="connsiteX28" fmla="*/ 320754 w 3727529"/>
              <a:gd name="connsiteY28" fmla="*/ 2553638 h 5846571"/>
              <a:gd name="connsiteX29" fmla="*/ 266779 w 3727529"/>
              <a:gd name="connsiteY29" fmla="*/ 2661588 h 5846571"/>
              <a:gd name="connsiteX30" fmla="*/ 221025 w 3727529"/>
              <a:gd name="connsiteY30" fmla="*/ 2731980 h 5846571"/>
              <a:gd name="connsiteX31" fmla="*/ 198983 w 3727529"/>
              <a:gd name="connsiteY31" fmla="*/ 2749548 h 5846571"/>
              <a:gd name="connsiteX32" fmla="*/ 80220 w 3727529"/>
              <a:gd name="connsiteY32" fmla="*/ 2931291 h 5846571"/>
              <a:gd name="connsiteX33" fmla="*/ 66889 w 3727529"/>
              <a:gd name="connsiteY33" fmla="*/ 2969112 h 5846571"/>
              <a:gd name="connsiteX34" fmla="*/ 0 w 3727529"/>
              <a:gd name="connsiteY34" fmla="*/ 3072017 h 584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727529" h="5846571">
                <a:moveTo>
                  <a:pt x="0" y="4084105"/>
                </a:moveTo>
                <a:lnTo>
                  <a:pt x="11548" y="4136376"/>
                </a:lnTo>
                <a:lnTo>
                  <a:pt x="0" y="4136376"/>
                </a:lnTo>
                <a:close/>
                <a:moveTo>
                  <a:pt x="0" y="0"/>
                </a:moveTo>
                <a:lnTo>
                  <a:pt x="3727529" y="0"/>
                </a:lnTo>
                <a:lnTo>
                  <a:pt x="3727529" y="5846571"/>
                </a:lnTo>
                <a:lnTo>
                  <a:pt x="0" y="5846571"/>
                </a:lnTo>
                <a:lnTo>
                  <a:pt x="0" y="4592219"/>
                </a:lnTo>
                <a:lnTo>
                  <a:pt x="341433" y="4592219"/>
                </a:lnTo>
                <a:lnTo>
                  <a:pt x="760982" y="4592219"/>
                </a:lnTo>
                <a:lnTo>
                  <a:pt x="760982" y="4136376"/>
                </a:lnTo>
                <a:lnTo>
                  <a:pt x="671318" y="4136376"/>
                </a:lnTo>
                <a:lnTo>
                  <a:pt x="699395" y="4009292"/>
                </a:lnTo>
                <a:cubicBezTo>
                  <a:pt x="719053" y="3895105"/>
                  <a:pt x="729924" y="3769562"/>
                  <a:pt x="729924" y="3637782"/>
                </a:cubicBezTo>
                <a:cubicBezTo>
                  <a:pt x="729924" y="3308332"/>
                  <a:pt x="661981" y="3017867"/>
                  <a:pt x="558642" y="2846348"/>
                </a:cubicBezTo>
                <a:lnTo>
                  <a:pt x="515823" y="2789248"/>
                </a:lnTo>
                <a:lnTo>
                  <a:pt x="517604" y="2775888"/>
                </a:lnTo>
                <a:lnTo>
                  <a:pt x="571579" y="2579038"/>
                </a:lnTo>
                <a:cubicBezTo>
                  <a:pt x="571579" y="2579038"/>
                  <a:pt x="584928" y="2556086"/>
                  <a:pt x="590629" y="2544113"/>
                </a:cubicBezTo>
                <a:cubicBezTo>
                  <a:pt x="595530" y="2533822"/>
                  <a:pt x="599096" y="2522946"/>
                  <a:pt x="603329" y="2512363"/>
                </a:cubicBezTo>
                <a:lnTo>
                  <a:pt x="777954" y="2363138"/>
                </a:lnTo>
                <a:cubicBezTo>
                  <a:pt x="826802" y="2330573"/>
                  <a:pt x="800065" y="2353536"/>
                  <a:pt x="847804" y="2283763"/>
                </a:cubicBezTo>
                <a:lnTo>
                  <a:pt x="1057354" y="1956738"/>
                </a:lnTo>
                <a:lnTo>
                  <a:pt x="476329" y="1959913"/>
                </a:lnTo>
                <a:lnTo>
                  <a:pt x="409654" y="2293288"/>
                </a:lnTo>
                <a:cubicBezTo>
                  <a:pt x="409654" y="2293288"/>
                  <a:pt x="396687" y="2327057"/>
                  <a:pt x="390604" y="2344088"/>
                </a:cubicBezTo>
                <a:cubicBezTo>
                  <a:pt x="386101" y="2356695"/>
                  <a:pt x="381528" y="2369301"/>
                  <a:pt x="377904" y="2382188"/>
                </a:cubicBezTo>
                <a:cubicBezTo>
                  <a:pt x="371997" y="2403191"/>
                  <a:pt x="368928" y="2424990"/>
                  <a:pt x="362029" y="2445688"/>
                </a:cubicBezTo>
                <a:cubicBezTo>
                  <a:pt x="349847" y="2482235"/>
                  <a:pt x="335617" y="2518097"/>
                  <a:pt x="320754" y="2553638"/>
                </a:cubicBezTo>
                <a:cubicBezTo>
                  <a:pt x="303264" y="2595461"/>
                  <a:pt x="287358" y="2623371"/>
                  <a:pt x="266779" y="2661588"/>
                </a:cubicBezTo>
                <a:lnTo>
                  <a:pt x="221025" y="2731980"/>
                </a:lnTo>
                <a:lnTo>
                  <a:pt x="198983" y="2749548"/>
                </a:lnTo>
                <a:cubicBezTo>
                  <a:pt x="154876" y="2792278"/>
                  <a:pt x="114716" y="2854264"/>
                  <a:pt x="80220" y="2931291"/>
                </a:cubicBezTo>
                <a:lnTo>
                  <a:pt x="66889" y="2969112"/>
                </a:lnTo>
                <a:lnTo>
                  <a:pt x="0" y="3072017"/>
                </a:lnTo>
                <a:close/>
              </a:path>
            </a:pathLst>
          </a:custGeom>
          <a:effectLst>
            <a:outerShdw blurRad="685800" dist="38100" sx="86000" sy="86000" algn="l" rotWithShape="0">
              <a:schemeClr val="accent1">
                <a:alpha val="25000"/>
              </a:scheme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 flipH="1">
            <a:off x="8964085" y="3085186"/>
            <a:ext cx="503678" cy="165241"/>
            <a:chOff x="8451669" y="4154241"/>
            <a:chExt cx="875211" cy="287130"/>
          </a:xfrm>
        </p:grpSpPr>
        <p:sp>
          <p:nvSpPr>
            <p:cNvPr id="29" name="箭头: V 形 28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箭头: V 形 30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箭头: V 形 31"/>
            <p:cNvSpPr/>
            <p:nvPr/>
          </p:nvSpPr>
          <p:spPr>
            <a:xfrm>
              <a:off x="8944417" y="4154241"/>
              <a:ext cx="218216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箭头: V 形 32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236826" y="1789247"/>
            <a:ext cx="3394132" cy="527965"/>
            <a:chOff x="6293879" y="1817934"/>
            <a:chExt cx="3394132" cy="527965"/>
          </a:xfrm>
        </p:grpSpPr>
        <p:sp>
          <p:nvSpPr>
            <p:cNvPr id="77" name="文本框 76"/>
            <p:cNvSpPr txBox="1"/>
            <p:nvPr/>
          </p:nvSpPr>
          <p:spPr>
            <a:xfrm>
              <a:off x="6293879" y="1817934"/>
              <a:ext cx="3394132" cy="527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SVC</a:t>
              </a:r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 歌声转换</a:t>
              </a:r>
              <a:endParaRPr lang="en-US" altLang="zh-CN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78" name="加号 77"/>
            <p:cNvSpPr/>
            <p:nvPr/>
          </p:nvSpPr>
          <p:spPr>
            <a:xfrm rot="2781836">
              <a:off x="7067000" y="1939806"/>
              <a:ext cx="336474" cy="336474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888755" y="2702800"/>
            <a:ext cx="2577997" cy="283345"/>
            <a:chOff x="-28555" y="4597400"/>
            <a:chExt cx="3813155" cy="419100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-28555" y="4800599"/>
              <a:ext cx="3381355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组合 80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箭头: V 形 82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85" name="直接连接符 84"/>
          <p:cNvCxnSpPr/>
          <p:nvPr/>
        </p:nvCxnSpPr>
        <p:spPr>
          <a:xfrm>
            <a:off x="4034394" y="2361626"/>
            <a:ext cx="498852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649887" y="1118025"/>
            <a:ext cx="289222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图表 94"/>
          <p:cNvGraphicFramePr/>
          <p:nvPr/>
        </p:nvGraphicFramePr>
        <p:xfrm>
          <a:off x="6811062" y="3799974"/>
          <a:ext cx="2274758" cy="151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rcRect r="612"/>
          <a:stretch>
            <a:fillRect/>
          </a:stretch>
        </p:blipFill>
        <p:spPr>
          <a:xfrm flipH="1">
            <a:off x="0" y="953017"/>
            <a:ext cx="4950539" cy="5874561"/>
          </a:xfrm>
          <a:custGeom>
            <a:avLst/>
            <a:gdLst>
              <a:gd name="connsiteX0" fmla="*/ 3005058 w 4950539"/>
              <a:gd name="connsiteY0" fmla="*/ 1252021 h 5874561"/>
              <a:gd name="connsiteX1" fmla="*/ 3252708 w 4950539"/>
              <a:gd name="connsiteY1" fmla="*/ 1256783 h 5874561"/>
              <a:gd name="connsiteX2" fmla="*/ 3240801 w 4950539"/>
              <a:gd name="connsiteY2" fmla="*/ 1311552 h 5874561"/>
              <a:gd name="connsiteX3" fmla="*/ 3224133 w 4950539"/>
              <a:gd name="connsiteY3" fmla="*/ 1406802 h 5874561"/>
              <a:gd name="connsiteX4" fmla="*/ 3093164 w 4950539"/>
              <a:gd name="connsiteY4" fmla="*/ 1521102 h 5874561"/>
              <a:gd name="connsiteX5" fmla="*/ 2969339 w 4950539"/>
              <a:gd name="connsiteY5" fmla="*/ 1611589 h 5874561"/>
              <a:gd name="connsiteX6" fmla="*/ 2954034 w 4950539"/>
              <a:gd name="connsiteY6" fmla="*/ 1611164 h 5874561"/>
              <a:gd name="connsiteX7" fmla="*/ 2956941 w 4950539"/>
              <a:gd name="connsiteY7" fmla="*/ 1624549 h 5874561"/>
              <a:gd name="connsiteX8" fmla="*/ 2534893 w 4950539"/>
              <a:gd name="connsiteY8" fmla="*/ 2570138 h 5874561"/>
              <a:gd name="connsiteX9" fmla="*/ 1544231 w 4950539"/>
              <a:gd name="connsiteY9" fmla="*/ 3181651 h 5874561"/>
              <a:gd name="connsiteX10" fmla="*/ 1894283 w 4950539"/>
              <a:gd name="connsiteY10" fmla="*/ 2071326 h 5874561"/>
              <a:gd name="connsiteX11" fmla="*/ 2759558 w 4950539"/>
              <a:gd name="connsiteY11" fmla="*/ 1424352 h 5874561"/>
              <a:gd name="connsiteX12" fmla="*/ 2800925 w 4950539"/>
              <a:gd name="connsiteY12" fmla="*/ 1428795 h 5874561"/>
              <a:gd name="connsiteX13" fmla="*/ 4950539 w 4950539"/>
              <a:gd name="connsiteY13" fmla="*/ 0 h 5874561"/>
              <a:gd name="connsiteX14" fmla="*/ 0 w 4950539"/>
              <a:gd name="connsiteY14" fmla="*/ 0 h 5874561"/>
              <a:gd name="connsiteX15" fmla="*/ 0 w 4950539"/>
              <a:gd name="connsiteY15" fmla="*/ 5874561 h 5874561"/>
              <a:gd name="connsiteX16" fmla="*/ 4950539 w 4950539"/>
              <a:gd name="connsiteY16" fmla="*/ 5874561 h 58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50539" h="5874561">
                <a:moveTo>
                  <a:pt x="3005058" y="1252021"/>
                </a:moveTo>
                <a:lnTo>
                  <a:pt x="3252708" y="1256783"/>
                </a:lnTo>
                <a:lnTo>
                  <a:pt x="3240801" y="1311552"/>
                </a:lnTo>
                <a:lnTo>
                  <a:pt x="3224133" y="1406802"/>
                </a:lnTo>
                <a:lnTo>
                  <a:pt x="3093164" y="1521102"/>
                </a:lnTo>
                <a:lnTo>
                  <a:pt x="2969339" y="1611589"/>
                </a:lnTo>
                <a:lnTo>
                  <a:pt x="2954034" y="1611164"/>
                </a:lnTo>
                <a:lnTo>
                  <a:pt x="2956941" y="1624549"/>
                </a:lnTo>
                <a:cubicBezTo>
                  <a:pt x="2970138" y="1844759"/>
                  <a:pt x="2812563" y="2213534"/>
                  <a:pt x="2534893" y="2570138"/>
                </a:cubicBezTo>
                <a:cubicBezTo>
                  <a:pt x="2164665" y="3045610"/>
                  <a:pt x="1721130" y="3319395"/>
                  <a:pt x="1544231" y="3181651"/>
                </a:cubicBezTo>
                <a:cubicBezTo>
                  <a:pt x="1367332" y="3043908"/>
                  <a:pt x="1524055" y="2546798"/>
                  <a:pt x="1894283" y="2071326"/>
                </a:cubicBezTo>
                <a:cubicBezTo>
                  <a:pt x="2195093" y="1685005"/>
                  <a:pt x="2544297" y="1431829"/>
                  <a:pt x="2759558" y="1424352"/>
                </a:cubicBezTo>
                <a:lnTo>
                  <a:pt x="2800925" y="1428795"/>
                </a:lnTo>
                <a:close/>
                <a:moveTo>
                  <a:pt x="4950539" y="0"/>
                </a:moveTo>
                <a:lnTo>
                  <a:pt x="0" y="0"/>
                </a:lnTo>
                <a:lnTo>
                  <a:pt x="0" y="5874561"/>
                </a:lnTo>
                <a:lnTo>
                  <a:pt x="4950539" y="5874561"/>
                </a:lnTo>
                <a:close/>
              </a:path>
            </a:pathLst>
          </a:custGeom>
        </p:spPr>
      </p:pic>
      <p:sp>
        <p:nvSpPr>
          <p:cNvPr id="48" name="文本框 47"/>
          <p:cNvSpPr txBox="1"/>
          <p:nvPr/>
        </p:nvSpPr>
        <p:spPr>
          <a:xfrm>
            <a:off x="3258726" y="3094055"/>
            <a:ext cx="2112451" cy="85376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痛点一</a:t>
            </a: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音频质量损失</a:t>
            </a:r>
          </a:p>
        </p:txBody>
      </p:sp>
      <p:sp>
        <p:nvSpPr>
          <p:cNvPr id="50" name="矩形 49"/>
          <p:cNvSpPr/>
          <p:nvPr/>
        </p:nvSpPr>
        <p:spPr>
          <a:xfrm>
            <a:off x="3258726" y="4078049"/>
            <a:ext cx="2311087" cy="1031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声音的自然度和情感表达是评价转换质量的关键指标，任何在转换过程中产生的不自然现象都会直接影响用户体验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46796" y="3745731"/>
            <a:ext cx="2313858" cy="70147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痛点二</a:t>
            </a:r>
          </a:p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多样性和可拓展性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16040" y="4501448"/>
            <a:ext cx="6197956" cy="99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当前许多系统在处理多样化的声音数据时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效果有限，且对新声音样本的适应能力不强，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对于不同语言和方言的适应性也是一大问题</a:t>
            </a:r>
          </a:p>
          <a:p>
            <a:endParaRPr lang="zh-CN" altLang="en-US" sz="1200" dirty="0">
              <a:solidFill>
                <a:srgbClr val="00579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800">
              <a:schemeClr val="accent4"/>
            </a:gs>
            <a:gs pos="0">
              <a:schemeClr val="accent3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2" y="-297"/>
            <a:ext cx="526130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71887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技术目标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649887" y="1118025"/>
            <a:ext cx="289222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50114" y="54950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Our Goal</a:t>
            </a:r>
          </a:p>
        </p:txBody>
      </p:sp>
      <p:sp>
        <p:nvSpPr>
          <p:cNvPr id="21" name="矩形: 剪去对角 20"/>
          <p:cNvSpPr/>
          <p:nvPr/>
        </p:nvSpPr>
        <p:spPr>
          <a:xfrm>
            <a:off x="3341016" y="1951892"/>
            <a:ext cx="2463676" cy="3804452"/>
          </a:xfrm>
          <a:prstGeom prst="snip2Diag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剪去对角 21"/>
          <p:cNvSpPr/>
          <p:nvPr/>
        </p:nvSpPr>
        <p:spPr>
          <a:xfrm>
            <a:off x="6347068" y="2720173"/>
            <a:ext cx="2463676" cy="3804452"/>
          </a:xfrm>
          <a:prstGeom prst="snip2Diag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剪去对角 28"/>
          <p:cNvSpPr/>
          <p:nvPr/>
        </p:nvSpPr>
        <p:spPr>
          <a:xfrm>
            <a:off x="9353121" y="1951892"/>
            <a:ext cx="2463676" cy="3804452"/>
          </a:xfrm>
          <a:prstGeom prst="snip2Diag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3341016" y="5923731"/>
            <a:ext cx="1245353" cy="70147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高度自然的声音转换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3403065" y="6396243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6347068" y="1951892"/>
            <a:ext cx="1780932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宽泛的适应性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6409117" y="2424404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9326090" y="5923731"/>
            <a:ext cx="1245353" cy="70147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用户友好的交互页面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9388139" y="6396243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79" y="2080028"/>
            <a:ext cx="2194750" cy="3548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79" y="2851358"/>
            <a:ext cx="2188654" cy="35420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632" y="2080028"/>
            <a:ext cx="2188654" cy="354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334963" y="3189130"/>
            <a:ext cx="6172200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项目概览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11" name="文本框 10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2" name="加号 11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02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箭头: V 形 18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我们做了什么？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1638718" y="482138"/>
            <a:ext cx="223056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6" y="73517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加号 53"/>
          <p:cNvSpPr/>
          <p:nvPr/>
        </p:nvSpPr>
        <p:spPr>
          <a:xfrm rot="2781836">
            <a:off x="7601784" y="995844"/>
            <a:ext cx="1960360" cy="196036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 flipH="1">
            <a:off x="7267789" y="1941552"/>
            <a:ext cx="4733534" cy="290594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171887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开发工具选择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649887" y="1118025"/>
            <a:ext cx="289222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蓝色的卡通人物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8701" y="1118025"/>
            <a:ext cx="5590506" cy="5739975"/>
          </a:xfrm>
          <a:prstGeom prst="rect">
            <a:avLst/>
          </a:prstGeom>
          <a:effectLst>
            <a:glow rad="1524000">
              <a:schemeClr val="accent2">
                <a:alpha val="10000"/>
              </a:schemeClr>
            </a:glow>
          </a:effectLst>
        </p:spPr>
      </p:pic>
      <p:cxnSp>
        <p:nvCxnSpPr>
          <p:cNvPr id="17" name="直接连接符 16"/>
          <p:cNvCxnSpPr/>
          <p:nvPr/>
        </p:nvCxnSpPr>
        <p:spPr>
          <a:xfrm>
            <a:off x="472486" y="2522639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49476" y="2616882"/>
            <a:ext cx="4574737" cy="150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基于</a:t>
            </a:r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vscode</a:t>
            </a:r>
            <a:r>
              <a:rPr lang="zh-CN" altLang="en-US" dirty="0">
                <a:solidFill>
                  <a:schemeClr val="bg1"/>
                </a:solidFill>
              </a:rPr>
              <a:t>开发工具简化开发流程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anaconda</a:t>
            </a:r>
            <a:r>
              <a:rPr lang="zh-CN" altLang="en-US" dirty="0">
                <a:solidFill>
                  <a:schemeClr val="bg1"/>
                </a:solidFill>
              </a:rPr>
              <a:t>进行软件包管理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pytorch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CUDA</a:t>
            </a:r>
            <a:r>
              <a:rPr lang="zh-CN" altLang="en-US" dirty="0">
                <a:solidFill>
                  <a:schemeClr val="bg1"/>
                </a:solidFill>
              </a:rPr>
              <a:t>版本进行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en-US" dirty="0">
                <a:solidFill>
                  <a:schemeClr val="bg1"/>
                </a:solidFill>
              </a:rPr>
              <a:t>加速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713773" y="5320691"/>
            <a:ext cx="5590506" cy="1011540"/>
            <a:chOff x="398463" y="2402003"/>
            <a:chExt cx="5590506" cy="1011540"/>
          </a:xfrm>
        </p:grpSpPr>
        <p:sp>
          <p:nvSpPr>
            <p:cNvPr id="20" name="文本框 19"/>
            <p:cNvSpPr txBox="1"/>
            <p:nvPr/>
          </p:nvSpPr>
          <p:spPr>
            <a:xfrm>
              <a:off x="398463" y="2498142"/>
              <a:ext cx="5590506" cy="818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SVC</a:t>
              </a:r>
              <a:r>
                <a:rPr lang="zh-CN" altLang="en-US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     歌声转换</a:t>
              </a:r>
              <a:endParaRPr lang="en-US" altLang="zh-CN" sz="4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 rot="2781836">
              <a:off x="1692339" y="2402003"/>
              <a:ext cx="1011540" cy="1011540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2486" y="672859"/>
            <a:ext cx="649198" cy="212981"/>
            <a:chOff x="8451669" y="4154243"/>
            <a:chExt cx="875211" cy="287128"/>
          </a:xfrm>
        </p:grpSpPr>
        <p:sp>
          <p:nvSpPr>
            <p:cNvPr id="38" name="箭头: V 形 37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41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 flipH="1">
            <a:off x="9274028" y="2713078"/>
            <a:ext cx="163029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Project </a:t>
            </a:r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OverView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57" name="图表 56"/>
          <p:cNvGraphicFramePr/>
          <p:nvPr/>
        </p:nvGraphicFramePr>
        <p:xfrm>
          <a:off x="8666161" y="2966179"/>
          <a:ext cx="2929324" cy="1724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4" name="加号 63"/>
          <p:cNvSpPr/>
          <p:nvPr/>
        </p:nvSpPr>
        <p:spPr>
          <a:xfrm rot="2781836">
            <a:off x="2088451" y="1400125"/>
            <a:ext cx="1087374" cy="1087374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327098" y="2383362"/>
            <a:ext cx="193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TensorBoard</a:t>
            </a:r>
            <a:r>
              <a:rPr lang="zh-CN" altLang="en-US" sz="1400" dirty="0">
                <a:solidFill>
                  <a:schemeClr val="bg1"/>
                </a:solidFill>
              </a:rPr>
              <a:t>可视化</a:t>
            </a:r>
            <a:endParaRPr lang="zh-CN" alt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加号 29"/>
          <p:cNvSpPr/>
          <p:nvPr/>
        </p:nvSpPr>
        <p:spPr>
          <a:xfrm rot="2781836">
            <a:off x="5457754" y="614601"/>
            <a:ext cx="2970430" cy="297043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6251" y="756506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数据预处理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33732" y="1324275"/>
            <a:ext cx="3425628" cy="379574"/>
            <a:chOff x="1104900" y="4597400"/>
            <a:chExt cx="3782352" cy="41910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箭头: V 形 8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476252" y="2612486"/>
            <a:ext cx="2112451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过程介绍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9261" y="3167292"/>
            <a:ext cx="3622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6253" y="3261537"/>
            <a:ext cx="3741666" cy="255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准备若干段原歌声音频文件和歌手声音的音频文件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对音频进行重采样为</a:t>
            </a:r>
            <a:r>
              <a:rPr lang="en-US" altLang="zh-CN" sz="1400" dirty="0">
                <a:solidFill>
                  <a:schemeClr val="bg1"/>
                </a:solidFill>
              </a:rPr>
              <a:t>32K</a:t>
            </a:r>
            <a:r>
              <a:rPr lang="zh-CN" altLang="en-US" sz="1400" dirty="0">
                <a:solidFill>
                  <a:schemeClr val="bg1"/>
                </a:solidFill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</a:rPr>
              <a:t>16K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使用神经网络提取基频特征</a:t>
            </a:r>
            <a:r>
              <a:rPr lang="en-US" altLang="zh-CN" sz="1400" dirty="0">
                <a:solidFill>
                  <a:schemeClr val="bg1"/>
                </a:solidFill>
              </a:rPr>
              <a:t>Pitch</a:t>
            </a:r>
            <a:r>
              <a:rPr lang="zh-CN" altLang="en-US" sz="1400" dirty="0">
                <a:solidFill>
                  <a:schemeClr val="bg1"/>
                </a:solidFill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</a:rPr>
              <a:t>OpenAI</a:t>
            </a:r>
            <a:r>
              <a:rPr lang="zh-CN" altLang="en-US" sz="1400" dirty="0">
                <a:solidFill>
                  <a:schemeClr val="bg1"/>
                </a:solidFill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</a:rPr>
              <a:t>Whisper</a:t>
            </a:r>
            <a:r>
              <a:rPr lang="zh-CN" altLang="en-US" sz="1400" dirty="0">
                <a:solidFill>
                  <a:schemeClr val="bg1"/>
                </a:solidFill>
              </a:rPr>
              <a:t>语言识别模型提取文本特征</a:t>
            </a:r>
            <a:r>
              <a:rPr lang="en-US" altLang="zh-CN" sz="1400" dirty="0">
                <a:solidFill>
                  <a:schemeClr val="bg1"/>
                </a:solidFill>
              </a:rPr>
              <a:t>PPG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</a:rPr>
              <a:t>Hubert</a:t>
            </a:r>
            <a:r>
              <a:rPr lang="zh-CN" altLang="en-US" sz="1400" dirty="0">
                <a:solidFill>
                  <a:schemeClr val="bg1"/>
                </a:solidFill>
              </a:rPr>
              <a:t>模型提取音频自编码特征</a:t>
            </a:r>
            <a:r>
              <a:rPr lang="en-US" altLang="zh-CN" sz="1400" dirty="0" err="1">
                <a:solidFill>
                  <a:schemeClr val="bg1"/>
                </a:solidFill>
              </a:rPr>
              <a:t>Vec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使用声纹提取模型提取声纹特征</a:t>
            </a:r>
            <a:r>
              <a:rPr lang="en-US" altLang="zh-CN" sz="1400" dirty="0" err="1">
                <a:solidFill>
                  <a:schemeClr val="bg1"/>
                </a:solidFill>
              </a:rPr>
              <a:t>Spk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957384" y="1813832"/>
            <a:ext cx="6758364" cy="4149003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图表 15"/>
          <p:cNvGraphicFramePr/>
          <p:nvPr/>
        </p:nvGraphicFramePr>
        <p:xfrm>
          <a:off x="5476060" y="3042664"/>
          <a:ext cx="5779406" cy="283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椭圆 17"/>
          <p:cNvSpPr/>
          <p:nvPr/>
        </p:nvSpPr>
        <p:spPr>
          <a:xfrm>
            <a:off x="9466367" y="2143938"/>
            <a:ext cx="714203" cy="71420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755349" y="2143938"/>
            <a:ext cx="714203" cy="714203"/>
          </a:xfrm>
          <a:prstGeom prst="ellipse">
            <a:avLst/>
          </a:prstGeom>
          <a:gradFill flip="none" rotWithShape="1">
            <a:gsLst>
              <a:gs pos="0">
                <a:schemeClr val="accent3">
                  <a:alpha val="0"/>
                  <a:lumMod val="82000"/>
                  <a:lumOff val="18000"/>
                </a:schemeClr>
              </a:gs>
              <a:gs pos="72000">
                <a:schemeClr val="accent3">
                  <a:lumMod val="75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177385" y="2143938"/>
            <a:ext cx="714203" cy="71420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83675" y="5656381"/>
            <a:ext cx="3965438" cy="369511"/>
            <a:chOff x="1104900" y="4597400"/>
            <a:chExt cx="4497614" cy="41910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104900" y="4800600"/>
              <a:ext cx="4078515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/>
            <p:cNvGrpSpPr/>
            <p:nvPr/>
          </p:nvGrpSpPr>
          <p:grpSpPr>
            <a:xfrm>
              <a:off x="5183414" y="4597400"/>
              <a:ext cx="419100" cy="419100"/>
              <a:chOff x="5183414" y="4597400"/>
              <a:chExt cx="419100" cy="41910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183414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V 形 27"/>
              <p:cNvSpPr/>
              <p:nvPr/>
            </p:nvSpPr>
            <p:spPr>
              <a:xfrm>
                <a:off x="534991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Project </a:t>
            </a:r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OverView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图形 14"/>
          <p:cNvSpPr/>
          <p:nvPr/>
        </p:nvSpPr>
        <p:spPr>
          <a:xfrm flipV="1">
            <a:off x="8374877" y="2341383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图形 107"/>
          <p:cNvSpPr/>
          <p:nvPr/>
        </p:nvSpPr>
        <p:spPr>
          <a:xfrm flipV="1">
            <a:off x="9663812" y="2342381"/>
            <a:ext cx="319313" cy="317316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图形 115"/>
          <p:cNvSpPr/>
          <p:nvPr/>
        </p:nvSpPr>
        <p:spPr>
          <a:xfrm flipV="1">
            <a:off x="10952794" y="2347306"/>
            <a:ext cx="319313" cy="307467"/>
          </a:xfrm>
          <a:custGeom>
            <a:avLst/>
            <a:gdLst>
              <a:gd name="connsiteX0" fmla="*/ 158195 w 319313"/>
              <a:gd name="connsiteY0" fmla="*/ 144619 h 307467"/>
              <a:gd name="connsiteX1" fmla="*/ 158195 w 319313"/>
              <a:gd name="connsiteY1" fmla="*/ 144619 h 307467"/>
              <a:gd name="connsiteX2" fmla="*/ 138154 w 319313"/>
              <a:gd name="connsiteY2" fmla="*/ 144619 h 307467"/>
              <a:gd name="connsiteX3" fmla="*/ 138154 w 319313"/>
              <a:gd name="connsiteY3" fmla="*/ 104465 h 307467"/>
              <a:gd name="connsiteX4" fmla="*/ 158195 w 319313"/>
              <a:gd name="connsiteY4" fmla="*/ 104465 h 307467"/>
              <a:gd name="connsiteX5" fmla="*/ 178397 w 319313"/>
              <a:gd name="connsiteY5" fmla="*/ 104465 h 307467"/>
              <a:gd name="connsiteX6" fmla="*/ 178397 w 319313"/>
              <a:gd name="connsiteY6" fmla="*/ 124578 h 307467"/>
              <a:gd name="connsiteX7" fmla="*/ 178397 w 319313"/>
              <a:gd name="connsiteY7" fmla="*/ 144619 h 307467"/>
              <a:gd name="connsiteX8" fmla="*/ 158195 w 319313"/>
              <a:gd name="connsiteY8" fmla="*/ 144619 h 307467"/>
              <a:gd name="connsiteX9" fmla="*/ 193123 w 319313"/>
              <a:gd name="connsiteY9" fmla="*/ 112653 h 307467"/>
              <a:gd name="connsiteX10" fmla="*/ 193123 w 319313"/>
              <a:gd name="connsiteY10" fmla="*/ 112653 h 307467"/>
              <a:gd name="connsiteX11" fmla="*/ 193123 w 319313"/>
              <a:gd name="connsiteY11" fmla="*/ 97054 h 307467"/>
              <a:gd name="connsiteX12" fmla="*/ 185889 w 319313"/>
              <a:gd name="connsiteY12" fmla="*/ 89652 h 307467"/>
              <a:gd name="connsiteX13" fmla="*/ 185710 w 319313"/>
              <a:gd name="connsiteY13" fmla="*/ 89652 h 307467"/>
              <a:gd name="connsiteX14" fmla="*/ 158195 w 319313"/>
              <a:gd name="connsiteY14" fmla="*/ 89652 h 307467"/>
              <a:gd name="connsiteX15" fmla="*/ 130752 w 319313"/>
              <a:gd name="connsiteY15" fmla="*/ 89652 h 307467"/>
              <a:gd name="connsiteX16" fmla="*/ 123347 w 319313"/>
              <a:gd name="connsiteY16" fmla="*/ 97054 h 307467"/>
              <a:gd name="connsiteX17" fmla="*/ 123347 w 319313"/>
              <a:gd name="connsiteY17" fmla="*/ 97233 h 307467"/>
              <a:gd name="connsiteX18" fmla="*/ 123347 w 319313"/>
              <a:gd name="connsiteY18" fmla="*/ 112653 h 307467"/>
              <a:gd name="connsiteX19" fmla="*/ 32766 w 319313"/>
              <a:gd name="connsiteY19" fmla="*/ 112653 h 307467"/>
              <a:gd name="connsiteX20" fmla="*/ 32766 w 319313"/>
              <a:gd name="connsiteY20" fmla="*/ 23194 h 307467"/>
              <a:gd name="connsiteX21" fmla="*/ 283705 w 319313"/>
              <a:gd name="connsiteY21" fmla="*/ 23194 h 307467"/>
              <a:gd name="connsiteX22" fmla="*/ 283705 w 319313"/>
              <a:gd name="connsiteY22" fmla="*/ 112653 h 307467"/>
              <a:gd name="connsiteX23" fmla="*/ 193123 w 319313"/>
              <a:gd name="connsiteY23" fmla="*/ 112653 h 307467"/>
              <a:gd name="connsiteX24" fmla="*/ 130752 w 319313"/>
              <a:gd name="connsiteY24" fmla="*/ 159424 h 307467"/>
              <a:gd name="connsiteX25" fmla="*/ 130752 w 319313"/>
              <a:gd name="connsiteY25" fmla="*/ 159424 h 307467"/>
              <a:gd name="connsiteX26" fmla="*/ 185889 w 319313"/>
              <a:gd name="connsiteY26" fmla="*/ 159424 h 307467"/>
              <a:gd name="connsiteX27" fmla="*/ 193123 w 319313"/>
              <a:gd name="connsiteY27" fmla="*/ 152102 h 307467"/>
              <a:gd name="connsiteX28" fmla="*/ 193123 w 319313"/>
              <a:gd name="connsiteY28" fmla="*/ 151933 h 307467"/>
              <a:gd name="connsiteX29" fmla="*/ 193123 w 319313"/>
              <a:gd name="connsiteY29" fmla="*/ 137297 h 307467"/>
              <a:gd name="connsiteX30" fmla="*/ 293374 w 319313"/>
              <a:gd name="connsiteY30" fmla="*/ 137297 h 307467"/>
              <a:gd name="connsiteX31" fmla="*/ 293374 w 319313"/>
              <a:gd name="connsiteY31" fmla="*/ 239813 h 307467"/>
              <a:gd name="connsiteX32" fmla="*/ 23187 w 319313"/>
              <a:gd name="connsiteY32" fmla="*/ 239813 h 307467"/>
              <a:gd name="connsiteX33" fmla="*/ 23187 w 319313"/>
              <a:gd name="connsiteY33" fmla="*/ 137297 h 307467"/>
              <a:gd name="connsiteX34" fmla="*/ 123347 w 319313"/>
              <a:gd name="connsiteY34" fmla="*/ 137297 h 307467"/>
              <a:gd name="connsiteX35" fmla="*/ 123347 w 319313"/>
              <a:gd name="connsiteY35" fmla="*/ 152102 h 307467"/>
              <a:gd name="connsiteX36" fmla="*/ 130752 w 319313"/>
              <a:gd name="connsiteY36" fmla="*/ 159424 h 307467"/>
              <a:gd name="connsiteX37" fmla="*/ 100881 w 319313"/>
              <a:gd name="connsiteY37" fmla="*/ 264287 h 307467"/>
              <a:gd name="connsiteX38" fmla="*/ 100881 w 319313"/>
              <a:gd name="connsiteY38" fmla="*/ 264287 h 307467"/>
              <a:gd name="connsiteX39" fmla="*/ 215848 w 319313"/>
              <a:gd name="connsiteY39" fmla="*/ 264287 h 307467"/>
              <a:gd name="connsiteX40" fmla="*/ 215848 w 319313"/>
              <a:gd name="connsiteY40" fmla="*/ 275088 h 307467"/>
              <a:gd name="connsiteX41" fmla="*/ 210969 w 319313"/>
              <a:gd name="connsiteY41" fmla="*/ 286675 h 307467"/>
              <a:gd name="connsiteX42" fmla="*/ 210969 w 319313"/>
              <a:gd name="connsiteY42" fmla="*/ 286675 h 307467"/>
              <a:gd name="connsiteX43" fmla="*/ 210969 w 319313"/>
              <a:gd name="connsiteY43" fmla="*/ 286675 h 307467"/>
              <a:gd name="connsiteX44" fmla="*/ 199473 w 319313"/>
              <a:gd name="connsiteY44" fmla="*/ 291295 h 307467"/>
              <a:gd name="connsiteX45" fmla="*/ 117078 w 319313"/>
              <a:gd name="connsiteY45" fmla="*/ 291295 h 307467"/>
              <a:gd name="connsiteX46" fmla="*/ 105582 w 319313"/>
              <a:gd name="connsiteY46" fmla="*/ 286675 h 307467"/>
              <a:gd name="connsiteX47" fmla="*/ 105492 w 319313"/>
              <a:gd name="connsiteY47" fmla="*/ 286675 h 307467"/>
              <a:gd name="connsiteX48" fmla="*/ 100881 w 319313"/>
              <a:gd name="connsiteY48" fmla="*/ 275088 h 307467"/>
              <a:gd name="connsiteX49" fmla="*/ 100881 w 319313"/>
              <a:gd name="connsiteY49" fmla="*/ 264287 h 307467"/>
              <a:gd name="connsiteX50" fmla="*/ 10994 w 319313"/>
              <a:gd name="connsiteY50" fmla="*/ 264287 h 307467"/>
              <a:gd name="connsiteX51" fmla="*/ 86075 w 319313"/>
              <a:gd name="connsiteY51" fmla="*/ 264287 h 307467"/>
              <a:gd name="connsiteX52" fmla="*/ 86075 w 319313"/>
              <a:gd name="connsiteY52" fmla="*/ 275088 h 307467"/>
              <a:gd name="connsiteX53" fmla="*/ 95128 w 319313"/>
              <a:gd name="connsiteY53" fmla="*/ 296958 h 307467"/>
              <a:gd name="connsiteX54" fmla="*/ 95218 w 319313"/>
              <a:gd name="connsiteY54" fmla="*/ 296958 h 307467"/>
              <a:gd name="connsiteX55" fmla="*/ 117078 w 319313"/>
              <a:gd name="connsiteY55" fmla="*/ 306100 h 307467"/>
              <a:gd name="connsiteX56" fmla="*/ 199473 w 319313"/>
              <a:gd name="connsiteY56" fmla="*/ 306100 h 307467"/>
              <a:gd name="connsiteX57" fmla="*/ 221422 w 319313"/>
              <a:gd name="connsiteY57" fmla="*/ 296958 h 307467"/>
              <a:gd name="connsiteX58" fmla="*/ 221422 w 319313"/>
              <a:gd name="connsiteY58" fmla="*/ 296958 h 307467"/>
              <a:gd name="connsiteX59" fmla="*/ 230485 w 319313"/>
              <a:gd name="connsiteY59" fmla="*/ 275088 h 307467"/>
              <a:gd name="connsiteX60" fmla="*/ 230485 w 319313"/>
              <a:gd name="connsiteY60" fmla="*/ 264287 h 307467"/>
              <a:gd name="connsiteX61" fmla="*/ 305565 w 319313"/>
              <a:gd name="connsiteY61" fmla="*/ 264287 h 307467"/>
              <a:gd name="connsiteX62" fmla="*/ 317937 w 319313"/>
              <a:gd name="connsiteY62" fmla="*/ 252094 h 307467"/>
              <a:gd name="connsiteX63" fmla="*/ 317937 w 319313"/>
              <a:gd name="connsiteY63" fmla="*/ 251577 h 307467"/>
              <a:gd name="connsiteX64" fmla="*/ 317937 w 319313"/>
              <a:gd name="connsiteY64" fmla="*/ 125015 h 307467"/>
              <a:gd name="connsiteX65" fmla="*/ 308268 w 319313"/>
              <a:gd name="connsiteY65" fmla="*/ 113001 h 307467"/>
              <a:gd name="connsiteX66" fmla="*/ 308268 w 319313"/>
              <a:gd name="connsiteY66" fmla="*/ 11181 h 307467"/>
              <a:gd name="connsiteX67" fmla="*/ 308268 w 319313"/>
              <a:gd name="connsiteY67" fmla="*/ 10833 h 307467"/>
              <a:gd name="connsiteX68" fmla="*/ 295986 w 319313"/>
              <a:gd name="connsiteY68" fmla="*/ -1368 h 307467"/>
              <a:gd name="connsiteX69" fmla="*/ 20921 w 319313"/>
              <a:gd name="connsiteY69" fmla="*/ -1368 h 307467"/>
              <a:gd name="connsiteX70" fmla="*/ 20573 w 319313"/>
              <a:gd name="connsiteY70" fmla="*/ -1368 h 307467"/>
              <a:gd name="connsiteX71" fmla="*/ 8381 w 319313"/>
              <a:gd name="connsiteY71" fmla="*/ 10833 h 307467"/>
              <a:gd name="connsiteX72" fmla="*/ 8381 w 319313"/>
              <a:gd name="connsiteY72" fmla="*/ 113001 h 307467"/>
              <a:gd name="connsiteX73" fmla="*/ -1377 w 319313"/>
              <a:gd name="connsiteY73" fmla="*/ 125015 h 307467"/>
              <a:gd name="connsiteX74" fmla="*/ -1377 w 319313"/>
              <a:gd name="connsiteY74" fmla="*/ 125282 h 307467"/>
              <a:gd name="connsiteX75" fmla="*/ -1377 w 319313"/>
              <a:gd name="connsiteY75" fmla="*/ 252094 h 307467"/>
              <a:gd name="connsiteX76" fmla="*/ 10994 w 319313"/>
              <a:gd name="connsiteY76" fmla="*/ 264287 h 307467"/>
              <a:gd name="connsiteX77" fmla="*/ 10994 w 319313"/>
              <a:gd name="connsiteY77" fmla="*/ 264287 h 30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19313" h="307467">
                <a:moveTo>
                  <a:pt x="158195" y="144619"/>
                </a:moveTo>
                <a:lnTo>
                  <a:pt x="158195" y="144619"/>
                </a:lnTo>
                <a:lnTo>
                  <a:pt x="138154" y="144619"/>
                </a:lnTo>
                <a:lnTo>
                  <a:pt x="138154" y="104465"/>
                </a:lnTo>
                <a:lnTo>
                  <a:pt x="158195" y="104465"/>
                </a:lnTo>
                <a:lnTo>
                  <a:pt x="178397" y="104465"/>
                </a:lnTo>
                <a:lnTo>
                  <a:pt x="178397" y="124578"/>
                </a:lnTo>
                <a:lnTo>
                  <a:pt x="178397" y="144619"/>
                </a:lnTo>
                <a:lnTo>
                  <a:pt x="158195" y="144619"/>
                </a:lnTo>
                <a:close/>
                <a:moveTo>
                  <a:pt x="193123" y="112653"/>
                </a:moveTo>
                <a:lnTo>
                  <a:pt x="193123" y="112653"/>
                </a:lnTo>
                <a:lnTo>
                  <a:pt x="193123" y="97054"/>
                </a:lnTo>
                <a:cubicBezTo>
                  <a:pt x="193123" y="92878"/>
                  <a:pt x="189893" y="89652"/>
                  <a:pt x="185889" y="89652"/>
                </a:cubicBezTo>
                <a:lnTo>
                  <a:pt x="185710" y="89652"/>
                </a:lnTo>
                <a:lnTo>
                  <a:pt x="158195" y="89652"/>
                </a:lnTo>
                <a:lnTo>
                  <a:pt x="130752" y="89652"/>
                </a:lnTo>
                <a:cubicBezTo>
                  <a:pt x="126657" y="89652"/>
                  <a:pt x="123347" y="92878"/>
                  <a:pt x="123347" y="97054"/>
                </a:cubicBezTo>
                <a:lnTo>
                  <a:pt x="123347" y="97233"/>
                </a:lnTo>
                <a:lnTo>
                  <a:pt x="123347" y="112653"/>
                </a:lnTo>
                <a:lnTo>
                  <a:pt x="32766" y="112653"/>
                </a:lnTo>
                <a:lnTo>
                  <a:pt x="32766" y="23194"/>
                </a:lnTo>
                <a:lnTo>
                  <a:pt x="283705" y="23194"/>
                </a:lnTo>
                <a:lnTo>
                  <a:pt x="283705" y="112653"/>
                </a:lnTo>
                <a:lnTo>
                  <a:pt x="193123" y="112653"/>
                </a:lnTo>
                <a:close/>
                <a:moveTo>
                  <a:pt x="130752" y="159424"/>
                </a:moveTo>
                <a:lnTo>
                  <a:pt x="130752" y="159424"/>
                </a:lnTo>
                <a:lnTo>
                  <a:pt x="185889" y="159424"/>
                </a:lnTo>
                <a:cubicBezTo>
                  <a:pt x="189893" y="159424"/>
                  <a:pt x="193123" y="156196"/>
                  <a:pt x="193123" y="152102"/>
                </a:cubicBezTo>
                <a:lnTo>
                  <a:pt x="193123" y="151933"/>
                </a:lnTo>
                <a:lnTo>
                  <a:pt x="193123" y="137297"/>
                </a:lnTo>
                <a:lnTo>
                  <a:pt x="293374" y="137297"/>
                </a:lnTo>
                <a:lnTo>
                  <a:pt x="293374" y="239813"/>
                </a:lnTo>
                <a:lnTo>
                  <a:pt x="23187" y="239813"/>
                </a:lnTo>
                <a:lnTo>
                  <a:pt x="23187" y="137297"/>
                </a:lnTo>
                <a:lnTo>
                  <a:pt x="123347" y="137297"/>
                </a:lnTo>
                <a:lnTo>
                  <a:pt x="123347" y="152102"/>
                </a:lnTo>
                <a:cubicBezTo>
                  <a:pt x="123347" y="156196"/>
                  <a:pt x="126657" y="159424"/>
                  <a:pt x="130752" y="159424"/>
                </a:cubicBezTo>
                <a:close/>
                <a:moveTo>
                  <a:pt x="100881" y="264287"/>
                </a:moveTo>
                <a:lnTo>
                  <a:pt x="100881" y="264287"/>
                </a:lnTo>
                <a:lnTo>
                  <a:pt x="215848" y="264287"/>
                </a:lnTo>
                <a:lnTo>
                  <a:pt x="215848" y="275088"/>
                </a:lnTo>
                <a:cubicBezTo>
                  <a:pt x="215848" y="279529"/>
                  <a:pt x="213939" y="283712"/>
                  <a:pt x="210969" y="286675"/>
                </a:cubicBezTo>
                <a:lnTo>
                  <a:pt x="210969" y="286675"/>
                </a:lnTo>
                <a:lnTo>
                  <a:pt x="210969" y="286675"/>
                </a:lnTo>
                <a:cubicBezTo>
                  <a:pt x="208009" y="289723"/>
                  <a:pt x="204003" y="291295"/>
                  <a:pt x="199473" y="291295"/>
                </a:cubicBezTo>
                <a:lnTo>
                  <a:pt x="117078" y="291295"/>
                </a:lnTo>
                <a:cubicBezTo>
                  <a:pt x="112547" y="291295"/>
                  <a:pt x="108542" y="289723"/>
                  <a:pt x="105582" y="286675"/>
                </a:cubicBezTo>
                <a:lnTo>
                  <a:pt x="105492" y="286675"/>
                </a:lnTo>
                <a:cubicBezTo>
                  <a:pt x="102620" y="283712"/>
                  <a:pt x="100881" y="279529"/>
                  <a:pt x="100881" y="275088"/>
                </a:cubicBezTo>
                <a:lnTo>
                  <a:pt x="100881" y="264287"/>
                </a:lnTo>
                <a:close/>
                <a:moveTo>
                  <a:pt x="10994" y="264287"/>
                </a:moveTo>
                <a:lnTo>
                  <a:pt x="86075" y="264287"/>
                </a:lnTo>
                <a:lnTo>
                  <a:pt x="86075" y="275088"/>
                </a:lnTo>
                <a:cubicBezTo>
                  <a:pt x="86075" y="283624"/>
                  <a:pt x="89554" y="291295"/>
                  <a:pt x="95128" y="296958"/>
                </a:cubicBezTo>
                <a:lnTo>
                  <a:pt x="95218" y="296958"/>
                </a:lnTo>
                <a:cubicBezTo>
                  <a:pt x="100881" y="302613"/>
                  <a:pt x="108542" y="306100"/>
                  <a:pt x="117078" y="306100"/>
                </a:cubicBezTo>
                <a:lnTo>
                  <a:pt x="199473" y="306100"/>
                </a:lnTo>
                <a:cubicBezTo>
                  <a:pt x="207928" y="306100"/>
                  <a:pt x="215848" y="302613"/>
                  <a:pt x="221422" y="296958"/>
                </a:cubicBezTo>
                <a:lnTo>
                  <a:pt x="221422" y="296958"/>
                </a:lnTo>
                <a:cubicBezTo>
                  <a:pt x="226998" y="291295"/>
                  <a:pt x="230485" y="283624"/>
                  <a:pt x="230485" y="275088"/>
                </a:cubicBezTo>
                <a:lnTo>
                  <a:pt x="230485" y="264287"/>
                </a:lnTo>
                <a:lnTo>
                  <a:pt x="305565" y="264287"/>
                </a:lnTo>
                <a:cubicBezTo>
                  <a:pt x="312442" y="264287"/>
                  <a:pt x="317937" y="258802"/>
                  <a:pt x="317937" y="252094"/>
                </a:cubicBezTo>
                <a:lnTo>
                  <a:pt x="317937" y="251577"/>
                </a:lnTo>
                <a:lnTo>
                  <a:pt x="317937" y="125015"/>
                </a:lnTo>
                <a:cubicBezTo>
                  <a:pt x="317937" y="119092"/>
                  <a:pt x="313753" y="114304"/>
                  <a:pt x="308268" y="113001"/>
                </a:cubicBezTo>
                <a:lnTo>
                  <a:pt x="308268" y="11181"/>
                </a:lnTo>
                <a:lnTo>
                  <a:pt x="308268" y="10833"/>
                </a:lnTo>
                <a:cubicBezTo>
                  <a:pt x="308268" y="4125"/>
                  <a:pt x="302775" y="-1368"/>
                  <a:pt x="295986" y="-1368"/>
                </a:cubicBezTo>
                <a:lnTo>
                  <a:pt x="20921" y="-1368"/>
                </a:lnTo>
                <a:lnTo>
                  <a:pt x="20573" y="-1368"/>
                </a:lnTo>
                <a:cubicBezTo>
                  <a:pt x="13778" y="-1368"/>
                  <a:pt x="8381" y="4125"/>
                  <a:pt x="8381" y="10833"/>
                </a:cubicBezTo>
                <a:lnTo>
                  <a:pt x="8381" y="113001"/>
                </a:lnTo>
                <a:cubicBezTo>
                  <a:pt x="2807" y="114304"/>
                  <a:pt x="-1377" y="119092"/>
                  <a:pt x="-1377" y="125015"/>
                </a:cubicBezTo>
                <a:lnTo>
                  <a:pt x="-1377" y="125282"/>
                </a:lnTo>
                <a:lnTo>
                  <a:pt x="-1377" y="252094"/>
                </a:lnTo>
                <a:cubicBezTo>
                  <a:pt x="-1377" y="258802"/>
                  <a:pt x="4198" y="264287"/>
                  <a:pt x="10994" y="264287"/>
                </a:cubicBezTo>
                <a:lnTo>
                  <a:pt x="10994" y="264287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1898248" y="2341383"/>
            <a:ext cx="2019782" cy="99212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566" y="1131996"/>
            <a:ext cx="2498564" cy="16223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22d734b-9662-43e9-a741-f6a4abb9602f"/>
  <p:tag name="COMMONDATA" val="eyJoZGlkIjoiOTE3ZjUwOTc1YzFmMzgyNjFjM2Y5MmE0NjY2Y2UzNz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唐峰设计：https://v.youku.com/v_show/id_XNTg4OTcwMDM3Ng==.html">
  <a:themeElements>
    <a:clrScheme name="自定义 14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8E9F4"/>
      </a:accent1>
      <a:accent2>
        <a:srgbClr val="33CCFF"/>
      </a:accent2>
      <a:accent3>
        <a:srgbClr val="1A5398"/>
      </a:accent3>
      <a:accent4>
        <a:srgbClr val="0C3062"/>
      </a:accent4>
      <a:accent5>
        <a:srgbClr val="06204A"/>
      </a:accent5>
      <a:accent6>
        <a:srgbClr val="000815"/>
      </a:accent6>
      <a:hlink>
        <a:srgbClr val="4472C4"/>
      </a:hlink>
      <a:folHlink>
        <a:srgbClr val="BFBFBF"/>
      </a:folHlink>
    </a:clrScheme>
    <a:fontScheme name="稻壳儿-黑体常规2">
      <a:majorFont>
        <a:latin typeface="Montserrat ExtraBold"/>
        <a:ea typeface="思源黑体 CN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1F6E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933</Words>
  <Application>Microsoft Office PowerPoint</Application>
  <PresentationFormat>宽屏</PresentationFormat>
  <Paragraphs>179</Paragraphs>
  <Slides>19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Cambria Math</vt:lpstr>
      <vt:lpstr>MiSans Light</vt:lpstr>
      <vt:lpstr>Arial</vt:lpstr>
      <vt:lpstr>Montserrat</vt:lpstr>
      <vt:lpstr>Montserrat ExtraBold</vt:lpstr>
      <vt:lpstr>微软雅黑</vt:lpstr>
      <vt:lpstr>黑体</vt:lpstr>
      <vt:lpstr>Wingdings</vt:lpstr>
      <vt:lpstr>唐峰设计：https://v.youku.com/v_show/id_XNTg4OTcwMDM3Ng==.html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2023-11-30T02:50:00Z</dcterms:created>
  <dcterms:modified xsi:type="dcterms:W3CDTF">2024-05-20T08:49:40Z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6236720A58BD4015843C59B03AFED562_12</vt:lpwstr>
  </property>
  <property fmtid="{D5CDD505-2E9C-101B-9397-08002B2CF9AE}" pid="3" name="KSOProductBuildVer">
    <vt:lpwstr>2052-12.1.0.16417</vt:lpwstr>
  </property>
</Properties>
</file>